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6"/>
  </p:notesMasterIdLst>
  <p:sldIdLst>
    <p:sldId id="256" r:id="rId2"/>
    <p:sldId id="278" r:id="rId3"/>
    <p:sldId id="280" r:id="rId4"/>
    <p:sldId id="265" r:id="rId5"/>
    <p:sldId id="277" r:id="rId6"/>
    <p:sldId id="276" r:id="rId7"/>
    <p:sldId id="267" r:id="rId8"/>
    <p:sldId id="268" r:id="rId9"/>
    <p:sldId id="281" r:id="rId10"/>
    <p:sldId id="270" r:id="rId11"/>
    <p:sldId id="283" r:id="rId12"/>
    <p:sldId id="282" r:id="rId13"/>
    <p:sldId id="275" r:id="rId14"/>
    <p:sldId id="266" r:id="rId15"/>
  </p:sldIdLst>
  <p:sldSz cx="10360025" cy="7223125"/>
  <p:notesSz cx="7315200" cy="9601200"/>
  <p:custDataLst>
    <p:tags r:id="rId17"/>
  </p:custDataLst>
  <p:defaultTextStyle>
    <a:defPPr>
      <a:defRPr lang="en-US"/>
    </a:defPPr>
    <a:lvl1pPr marL="0" algn="l" defTabSz="981334" rtl="0" eaLnBrk="1" latinLnBrk="0" hangingPunct="1">
      <a:defRPr sz="19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3366FF"/>
    <a:srgbClr val="F89708"/>
    <a:srgbClr val="00FFCC"/>
    <a:srgbClr val="006699"/>
    <a:srgbClr val="00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8" autoAdjust="0"/>
    <p:restoredTop sz="94653" autoAdjust="0"/>
  </p:normalViewPr>
  <p:slideViewPr>
    <p:cSldViewPr>
      <p:cViewPr>
        <p:scale>
          <a:sx n="80" d="100"/>
          <a:sy n="80" d="100"/>
        </p:scale>
        <p:origin x="-2058" y="-672"/>
      </p:cViewPr>
      <p:guideLst>
        <p:guide orient="horz" pos="2275"/>
        <p:guide pos="32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90040520-F033-450A-B55F-A2344EAF5B76}" type="datetimeFigureOut">
              <a:rPr lang="en-US" smtClean="0"/>
              <a:pPr/>
              <a:t>2/27/2015</a:t>
            </a:fld>
            <a:endParaRPr lang="en-US"/>
          </a:p>
        </p:txBody>
      </p:sp>
      <p:sp>
        <p:nvSpPr>
          <p:cNvPr id="4" name="Slide Image Placeholder 3"/>
          <p:cNvSpPr>
            <a:spLocks noGrp="1" noRot="1" noChangeAspect="1"/>
          </p:cNvSpPr>
          <p:nvPr>
            <p:ph type="sldImg" idx="2"/>
          </p:nvPr>
        </p:nvSpPr>
        <p:spPr>
          <a:xfrm>
            <a:off x="1076325" y="720725"/>
            <a:ext cx="516255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8895FB0A-926E-4A63-8503-DB979D85F2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95FB0A-926E-4A63-8503-DB979D85F26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9582" y="3608327"/>
            <a:ext cx="9553945" cy="621106"/>
          </a:xfrm>
          <a:prstGeom prst="rect">
            <a:avLst/>
          </a:prstGeom>
        </p:spPr>
        <p:txBody>
          <a:bodyPr lIns="0" tIns="45720" rIns="0" bIns="45720" anchor="b" anchorCtr="0">
            <a:normAutofit/>
          </a:bodyPr>
          <a:lstStyle>
            <a:lvl1pPr>
              <a:defRPr sz="28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9582" y="4229433"/>
            <a:ext cx="9563939" cy="567868"/>
          </a:xfrm>
          <a:prstGeom prst="rect">
            <a:avLst/>
          </a:prstGeom>
        </p:spPr>
        <p:txBody>
          <a:bodyPr lIns="0" rIns="0">
            <a:normAutofit/>
          </a:bodyPr>
          <a:lstStyle>
            <a:lvl1pPr marL="0" indent="0" algn="l">
              <a:buNone/>
              <a:defRPr sz="2400">
                <a:solidFill>
                  <a:srgbClr val="666666"/>
                </a:solidFill>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399493" y="1375614"/>
            <a:ext cx="9561040" cy="5368126"/>
          </a:xfrm>
          <a:prstGeom prst="rect">
            <a:avLst/>
          </a:prstGeom>
        </p:spPr>
        <p:txBody>
          <a:bodyPr>
            <a:normAutofit/>
          </a:bodyPr>
          <a:lstStyle>
            <a:lvl1pPr>
              <a:defRPr lang="en-US" altLang="zh-CN" sz="2400" kern="1200" baseline="0" noProof="1" dirty="0" smtClean="0">
                <a:solidFill>
                  <a:schemeClr val="tx1"/>
                </a:solidFill>
                <a:latin typeface="+mn-lt"/>
                <a:ea typeface="+mn-ea"/>
                <a:cs typeface="+mn-cs"/>
              </a:defRPr>
            </a:lvl1pPr>
          </a:lstStyle>
          <a:p>
            <a:pPr marL="270000" lvl="0" indent="-271463" algn="l" defTabSz="981075" rtl="0" eaLnBrk="1" fontAlgn="base" latinLnBrk="0" hangingPunct="1">
              <a:lnSpc>
                <a:spcPct val="150000"/>
              </a:lnSpc>
              <a:spcBef>
                <a:spcPts val="600"/>
              </a:spcBef>
              <a:spcAft>
                <a:spcPct val="0"/>
              </a:spcAft>
              <a:buClr>
                <a:schemeClr val="tx1"/>
              </a:buClr>
              <a:buSzPct val="100000"/>
              <a:buFont typeface="Verdana" pitchFamily="34" charset="0"/>
              <a:buChar char="•"/>
            </a:pPr>
            <a:r>
              <a:rPr lang="en-US" dirty="0" smtClean="0"/>
              <a:t>Click icon to add table</a:t>
            </a:r>
            <a:endParaRPr lang="en-US" dirty="0"/>
          </a:p>
        </p:txBody>
      </p:sp>
      <p:sp>
        <p:nvSpPr>
          <p:cNvPr id="5" name="Title 1"/>
          <p:cNvSpPr>
            <a:spLocks noGrp="1"/>
          </p:cNvSpPr>
          <p:nvPr>
            <p:ph type="title"/>
          </p:nvPr>
        </p:nvSpPr>
        <p:spPr>
          <a:xfrm>
            <a:off x="190799" y="56429"/>
            <a:ext cx="9835200" cy="878857"/>
          </a:xfrm>
        </p:spPr>
        <p:txBody>
          <a:bodyPr/>
          <a:lstStyle/>
          <a:p>
            <a:r>
              <a:rPr lang="en-US" smtClean="0"/>
              <a:t>Click to edit Master title style</a:t>
            </a:r>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Last Page Log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Slide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 name="Freeform 12"/>
          <p:cNvSpPr/>
          <p:nvPr/>
        </p:nvSpPr>
        <p:spPr>
          <a:xfrm>
            <a:off x="0" y="953295"/>
            <a:ext cx="10048159" cy="133094"/>
          </a:xfrm>
          <a:custGeom>
            <a:avLst/>
            <a:gdLst>
              <a:gd name="connsiteX0" fmla="*/ 0 w 9457509"/>
              <a:gd name="connsiteY0" fmla="*/ 0 h 195943"/>
              <a:gd name="connsiteX1" fmla="*/ 9457509 w 9457509"/>
              <a:gd name="connsiteY1" fmla="*/ 39189 h 195943"/>
              <a:gd name="connsiteX2" fmla="*/ 9353006 w 9457509"/>
              <a:gd name="connsiteY2" fmla="*/ 169817 h 195943"/>
              <a:gd name="connsiteX3" fmla="*/ 0 w 9457509"/>
              <a:gd name="connsiteY3" fmla="*/ 195943 h 195943"/>
              <a:gd name="connsiteX0" fmla="*/ 0 w 9457509"/>
              <a:gd name="connsiteY0" fmla="*/ 0 h 196306"/>
              <a:gd name="connsiteX1" fmla="*/ 9457509 w 9457509"/>
              <a:gd name="connsiteY1" fmla="*/ 39189 h 196306"/>
              <a:gd name="connsiteX2" fmla="*/ 9297557 w 9457509"/>
              <a:gd name="connsiteY2" fmla="*/ 196306 h 196306"/>
              <a:gd name="connsiteX3" fmla="*/ 0 w 9457509"/>
              <a:gd name="connsiteY3" fmla="*/ 195943 h 196306"/>
              <a:gd name="connsiteX0" fmla="*/ 13063 w 9457509"/>
              <a:gd name="connsiteY0" fmla="*/ 4716 h 157117"/>
              <a:gd name="connsiteX1" fmla="*/ 9457509 w 9457509"/>
              <a:gd name="connsiteY1" fmla="*/ 0 h 157117"/>
              <a:gd name="connsiteX2" fmla="*/ 9297557 w 9457509"/>
              <a:gd name="connsiteY2" fmla="*/ 157117 h 157117"/>
              <a:gd name="connsiteX3" fmla="*/ 0 w 9457509"/>
              <a:gd name="connsiteY3" fmla="*/ 156754 h 157117"/>
              <a:gd name="connsiteX0" fmla="*/ 13063 w 9449163"/>
              <a:gd name="connsiteY0" fmla="*/ 0 h 152401"/>
              <a:gd name="connsiteX1" fmla="*/ 9449163 w 9449163"/>
              <a:gd name="connsiteY1" fmla="*/ 0 h 152401"/>
              <a:gd name="connsiteX2" fmla="*/ 9297557 w 9449163"/>
              <a:gd name="connsiteY2" fmla="*/ 152401 h 152401"/>
              <a:gd name="connsiteX3" fmla="*/ 0 w 9449163"/>
              <a:gd name="connsiteY3" fmla="*/ 152038 h 152401"/>
              <a:gd name="connsiteX0" fmla="*/ 13063 w 9449163"/>
              <a:gd name="connsiteY0" fmla="*/ 0 h 152400"/>
              <a:gd name="connsiteX1" fmla="*/ 9449163 w 9449163"/>
              <a:gd name="connsiteY1" fmla="*/ 0 h 152400"/>
              <a:gd name="connsiteX2" fmla="*/ 9372963 w 9449163"/>
              <a:gd name="connsiteY2" fmla="*/ 152400 h 152400"/>
              <a:gd name="connsiteX3" fmla="*/ 0 w 9449163"/>
              <a:gd name="connsiteY3" fmla="*/ 152038 h 152400"/>
              <a:gd name="connsiteX0" fmla="*/ 13063 w 9449163"/>
              <a:gd name="connsiteY0" fmla="*/ 0 h 152400"/>
              <a:gd name="connsiteX1" fmla="*/ 9449163 w 9449163"/>
              <a:gd name="connsiteY1" fmla="*/ 0 h 152400"/>
              <a:gd name="connsiteX2" fmla="*/ 9415032 w 9449163"/>
              <a:gd name="connsiteY2" fmla="*/ 152400 h 152400"/>
              <a:gd name="connsiteX3" fmla="*/ 0 w 9449163"/>
              <a:gd name="connsiteY3" fmla="*/ 152038 h 152400"/>
              <a:gd name="connsiteX0" fmla="*/ 12269 w 9449163"/>
              <a:gd name="connsiteY0" fmla="*/ 0 h 152400"/>
              <a:gd name="connsiteX1" fmla="*/ 9449163 w 9449163"/>
              <a:gd name="connsiteY1" fmla="*/ 0 h 152400"/>
              <a:gd name="connsiteX2" fmla="*/ 9415032 w 9449163"/>
              <a:gd name="connsiteY2" fmla="*/ 152400 h 152400"/>
              <a:gd name="connsiteX3" fmla="*/ 0 w 9449163"/>
              <a:gd name="connsiteY3" fmla="*/ 152038 h 152400"/>
              <a:gd name="connsiteX0" fmla="*/ 0 w 9436894"/>
              <a:gd name="connsiteY0" fmla="*/ 0 h 152400"/>
              <a:gd name="connsiteX1" fmla="*/ 9436894 w 9436894"/>
              <a:gd name="connsiteY1" fmla="*/ 0 h 152400"/>
              <a:gd name="connsiteX2" fmla="*/ 9402763 w 9436894"/>
              <a:gd name="connsiteY2" fmla="*/ 152400 h 152400"/>
              <a:gd name="connsiteX3" fmla="*/ 0 w 9436894"/>
              <a:gd name="connsiteY3" fmla="*/ 152038 h 152400"/>
            </a:gdLst>
            <a:ahLst/>
            <a:cxnLst>
              <a:cxn ang="0">
                <a:pos x="connsiteX0" y="connsiteY0"/>
              </a:cxn>
              <a:cxn ang="0">
                <a:pos x="connsiteX1" y="connsiteY1"/>
              </a:cxn>
              <a:cxn ang="0">
                <a:pos x="connsiteX2" y="connsiteY2"/>
              </a:cxn>
              <a:cxn ang="0">
                <a:pos x="connsiteX3" y="connsiteY3"/>
              </a:cxn>
            </a:cxnLst>
            <a:rect l="l" t="t" r="r" b="b"/>
            <a:pathLst>
              <a:path w="9436894" h="152400">
                <a:moveTo>
                  <a:pt x="0" y="0"/>
                </a:moveTo>
                <a:lnTo>
                  <a:pt x="9436894" y="0"/>
                </a:lnTo>
                <a:lnTo>
                  <a:pt x="9402763" y="152400"/>
                </a:lnTo>
                <a:lnTo>
                  <a:pt x="0" y="152038"/>
                </a:lnTo>
              </a:path>
            </a:pathLst>
          </a:custGeom>
          <a:solidFill>
            <a:srgbClr val="006699"/>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2" name="Rectangle 2"/>
          <p:cNvSpPr>
            <a:spLocks noGrp="1" noChangeArrowheads="1"/>
          </p:cNvSpPr>
          <p:nvPr>
            <p:ph type="title"/>
          </p:nvPr>
        </p:nvSpPr>
        <p:spPr bwMode="gray">
          <a:xfrm>
            <a:off x="190800" y="56429"/>
            <a:ext cx="9833871" cy="878857"/>
          </a:xfrm>
          <a:prstGeom prst="rect">
            <a:avLst/>
          </a:prstGeom>
          <a:noFill/>
          <a:ln w="9525">
            <a:noFill/>
            <a:miter lim="800000"/>
            <a:headEnd/>
            <a:tailEnd/>
          </a:ln>
          <a:effectLst/>
        </p:spPr>
        <p:txBody>
          <a:bodyPr vert="horz" wrap="square" lIns="0" tIns="0" rIns="72000" bIns="0" numCol="1" anchor="ctr" anchorCtr="0" compatLnSpc="1">
            <a:prstTxWarp prst="textNoShape">
              <a:avLst/>
            </a:prstTxWarp>
          </a:bodyPr>
          <a:lstStyle/>
          <a:p>
            <a:pPr lvl="0"/>
            <a:endParaRPr lang="en-CA" noProof="1" smtClean="0"/>
          </a:p>
        </p:txBody>
      </p:sp>
      <p:sp>
        <p:nvSpPr>
          <p:cNvPr id="11" name="Text Placeholder 10"/>
          <p:cNvSpPr>
            <a:spLocks noGrp="1"/>
          </p:cNvSpPr>
          <p:nvPr>
            <p:ph type="body" idx="1"/>
            <p:custDataLst>
              <p:tags r:id="rId7"/>
            </p:custDataLst>
          </p:nvPr>
        </p:nvSpPr>
        <p:spPr>
          <a:xfrm>
            <a:off x="399763" y="1355586"/>
            <a:ext cx="9560499" cy="5366894"/>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7" name="Rounded Rectangle 16"/>
          <p:cNvSpPr/>
          <p:nvPr/>
        </p:nvSpPr>
        <p:spPr>
          <a:xfrm>
            <a:off x="379412" y="6970604"/>
            <a:ext cx="7171618" cy="17496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l"/>
            <a:r>
              <a:rPr lang="en-US" sz="600" b="0" i="0" baseline="0" noProof="1" smtClean="0">
                <a:solidFill>
                  <a:schemeClr val="tx1"/>
                </a:solidFill>
                <a:latin typeface="+mn-lt"/>
              </a:rPr>
              <a:t>Confidential</a:t>
            </a:r>
            <a:endParaRPr lang="fr-FR" sz="600" b="0" i="0" baseline="0" dirty="0" smtClean="0">
              <a:solidFill>
                <a:schemeClr val="tx1"/>
              </a:solidFill>
              <a:latin typeface="+mn-lt"/>
            </a:endParaRPr>
          </a:p>
        </p:txBody>
      </p:sp>
      <p:sp>
        <p:nvSpPr>
          <p:cNvPr id="15" name="SlideNumber"/>
          <p:cNvSpPr/>
          <p:nvPr/>
        </p:nvSpPr>
        <p:spPr>
          <a:xfrm>
            <a:off x="9648667" y="7004304"/>
            <a:ext cx="340770" cy="9144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fld id="{BB69BBE8-4DB2-4642-B003-B220ACD5A2FD}" type="slidenum">
              <a:rPr lang="en-US" sz="1000" b="1" baseline="0" smtClean="0">
                <a:solidFill>
                  <a:srgbClr val="080808"/>
                </a:solidFill>
                <a:latin typeface="Verdana" pitchFamily="34" charset="0"/>
              </a:rPr>
              <a:pPr algn="ctr"/>
              <a:t>‹#›</a:t>
            </a:fld>
            <a:endParaRPr lang="fr-FR" sz="1000" b="1" dirty="0" smtClean="0">
              <a:solidFill>
                <a:srgbClr val="080808"/>
              </a:solidFill>
            </a:endParaRPr>
          </a:p>
        </p:txBody>
      </p:sp>
      <p:cxnSp>
        <p:nvCxnSpPr>
          <p:cNvPr id="28" name="Straight Connector 27"/>
          <p:cNvCxnSpPr/>
          <p:nvPr/>
        </p:nvCxnSpPr>
        <p:spPr>
          <a:xfrm>
            <a:off x="0" y="6904727"/>
            <a:ext cx="10360025" cy="0"/>
          </a:xfrm>
          <a:prstGeom prst="line">
            <a:avLst/>
          </a:prstGeom>
          <a:ln w="12700">
            <a:solidFill>
              <a:srgbClr val="999999"/>
            </a:solidFill>
          </a:ln>
          <a:effectLst/>
        </p:spPr>
        <p:style>
          <a:lnRef idx="2">
            <a:schemeClr val="accent1"/>
          </a:lnRef>
          <a:fillRef idx="0">
            <a:schemeClr val="accent1"/>
          </a:fillRef>
          <a:effectRef idx="1">
            <a:schemeClr val="accent1"/>
          </a:effectRef>
          <a:fontRef idx="minor">
            <a:schemeClr val="tx1"/>
          </a:fontRef>
        </p:style>
      </p:cxnSp>
      <p:sp>
        <p:nvSpPr>
          <p:cNvPr id="16" name="Notes"/>
          <p:cNvSpPr txBox="1">
            <a:spLocks noChangeArrowheads="1"/>
          </p:cNvSpPr>
          <p:nvPr/>
        </p:nvSpPr>
        <p:spPr bwMode="auto">
          <a:xfrm>
            <a:off x="192024" y="6743930"/>
            <a:ext cx="6962764" cy="153888"/>
          </a:xfrm>
          <a:prstGeom prst="rect">
            <a:avLst/>
          </a:prstGeom>
          <a:noFill/>
          <a:ln w="12700">
            <a:noFill/>
            <a:miter lim="800000"/>
            <a:headEnd type="none" w="sm" len="sm"/>
            <a:tailEnd type="none" w="sm" len="sm"/>
          </a:ln>
          <a:effectLst/>
        </p:spPr>
        <p:txBody>
          <a:bodyPr lIns="0" tIns="0" rIns="0" bIns="0" anchor="b">
            <a:spAutoFit/>
          </a:bodyPr>
          <a:lstStyle/>
          <a:p>
            <a:pPr marL="184150" indent="-184150" defTabSz="881063" fontAlgn="t"/>
            <a:endParaRPr lang="en-CA" sz="1000" noProof="0" dirty="0"/>
          </a:p>
        </p:txBody>
      </p:sp>
      <p:sp>
        <p:nvSpPr>
          <p:cNvPr id="10" name="VCT_Marker_ID_10" hidden="1"/>
          <p:cNvSpPr/>
          <p:nvPr>
            <p:custDataLst>
              <p:tags r:id="rId8"/>
            </p:custDataLst>
          </p:nvPr>
        </p:nvSpPr>
        <p:spPr>
          <a:xfrm>
            <a:off x="1270000" y="127000"/>
            <a:ext cx="127000" cy="1270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smtClean="0">
              <a:solidFill>
                <a:schemeClr val="tx1"/>
              </a:solidFill>
            </a:endParaRPr>
          </a:p>
        </p:txBody>
      </p:sp>
      <p:sp>
        <p:nvSpPr>
          <p:cNvPr id="14" name="CreatedFooter"/>
          <p:cNvSpPr txBox="1"/>
          <p:nvPr userDrawn="1"/>
        </p:nvSpPr>
        <p:spPr>
          <a:xfrm>
            <a:off x="8377519" y="7004558"/>
            <a:ext cx="548227" cy="92333"/>
          </a:xfrm>
          <a:prstGeom prst="rect">
            <a:avLst/>
          </a:prstGeom>
          <a:noFill/>
        </p:spPr>
        <p:txBody>
          <a:bodyPr vert="horz" wrap="none" lIns="0" tIns="0" rIns="0" bIns="0" rtlCol="0">
            <a:spAutoFit/>
          </a:bodyPr>
          <a:lstStyle/>
          <a:p>
            <a:r>
              <a:rPr lang="en-US" sz="600" dirty="0" smtClean="0">
                <a:latin typeface="Verdana"/>
              </a:rPr>
              <a:t>Neurosystems</a:t>
            </a:r>
          </a:p>
        </p:txBody>
      </p:sp>
      <p:pic>
        <p:nvPicPr>
          <p:cNvPr id="12" name="Picture 11" descr="BrandImage.gif"/>
          <p:cNvPicPr>
            <a:picLocks noChangeAspect="1"/>
          </p:cNvPicPr>
          <p:nvPr userDrawn="1"/>
        </p:nvPicPr>
        <p:blipFill>
          <a:blip r:embed="rId9" cstate="print"/>
          <a:stretch>
            <a:fillRect/>
          </a:stretch>
        </p:blipFill>
        <p:spPr>
          <a:xfrm>
            <a:off x="9523411" y="0"/>
            <a:ext cx="836613" cy="539150"/>
          </a:xfrm>
          <a:prstGeom prst="rect">
            <a:avLst/>
          </a:prstGeom>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Lst>
  <p:timing>
    <p:tnLst>
      <p:par>
        <p:cTn id="1" dur="indefinite" restart="never" nodeType="tmRoot"/>
      </p:par>
    </p:tnLst>
  </p:timing>
  <p:txStyles>
    <p:titleStyle>
      <a:lvl1pPr algn="l" defTabSz="981334" rtl="0" eaLnBrk="1" latinLnBrk="0" hangingPunct="1">
        <a:spcBef>
          <a:spcPct val="0"/>
        </a:spcBef>
        <a:buNone/>
        <a:defRPr sz="2600" kern="1200">
          <a:solidFill>
            <a:schemeClr val="tx1"/>
          </a:solidFill>
          <a:latin typeface="+mj-lt"/>
          <a:ea typeface="+mj-ea"/>
          <a:cs typeface="+mj-cs"/>
        </a:defRPr>
      </a:lvl1pPr>
    </p:titleStyle>
    <p:body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20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8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8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8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334" rtl="0" eaLnBrk="1" latinLnBrk="0" hangingPunct="1">
        <a:defRPr sz="18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rap.co.in/" TargetMode="Externa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emf"/><Relationship Id="rId5" Type="http://schemas.openxmlformats.org/officeDocument/2006/relationships/image" Target="../media/image1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hyperlink" Target="http://trueso.co.in/" TargetMode="Externa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5.png"/><Relationship Id="rId11" Type="http://schemas.openxmlformats.org/officeDocument/2006/relationships/image" Target="../media/image27.png"/><Relationship Id="rId5" Type="http://schemas.openxmlformats.org/officeDocument/2006/relationships/hyperlink" Target="https://appexchange.salesforce.com/listingDetail?listingId=a0N30000005uz8tEAA" TargetMode="External"/><Relationship Id="rId10" Type="http://schemas.openxmlformats.org/officeDocument/2006/relationships/image" Target="../media/image22.png"/><Relationship Id="rId4" Type="http://schemas.openxmlformats.org/officeDocument/2006/relationships/image" Target="../media/image5.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hyperlink" Target="https://www.nurhome.in/nur/press.jsp" TargetMode="External"/><Relationship Id="rId13" Type="http://schemas.openxmlformats.org/officeDocument/2006/relationships/hyperlink" Target="http://www.wrap.co.in/projects/experimenta.html" TargetMode="External"/><Relationship Id="rId3" Type="http://schemas.openxmlformats.org/officeDocument/2006/relationships/hyperlink" Target="https://lemillindia.com/home.jsp" TargetMode="External"/><Relationship Id="rId7" Type="http://schemas.openxmlformats.org/officeDocument/2006/relationships/hyperlink" Target="https://www.nurhome.in/nur/catalog.jsp?name=Cushions" TargetMode="External"/><Relationship Id="rId12" Type="http://schemas.openxmlformats.org/officeDocument/2006/relationships/hyperlink" Target="http://wrap.co.in/events.html" TargetMode="External"/><Relationship Id="rId2" Type="http://schemas.openxmlformats.org/officeDocument/2006/relationships/hyperlink" Target="https://lemillindia.com/" TargetMode="External"/><Relationship Id="rId16" Type="http://schemas.openxmlformats.org/officeDocument/2006/relationships/hyperlink" Target="http://trueso.co.in/" TargetMode="External"/><Relationship Id="rId1" Type="http://schemas.openxmlformats.org/officeDocument/2006/relationships/slideLayout" Target="../slideLayouts/slideLayout2.xml"/><Relationship Id="rId6" Type="http://schemas.openxmlformats.org/officeDocument/2006/relationships/hyperlink" Target="https://www.nurhome.in/nur/category.jsp?name=Furnishings" TargetMode="External"/><Relationship Id="rId11" Type="http://schemas.openxmlformats.org/officeDocument/2006/relationships/hyperlink" Target="http://wrap.co.in/collections.html" TargetMode="External"/><Relationship Id="rId5" Type="http://schemas.openxmlformats.org/officeDocument/2006/relationships/hyperlink" Target="https://nurhome.in/" TargetMode="External"/><Relationship Id="rId15" Type="http://schemas.openxmlformats.org/officeDocument/2006/relationships/hyperlink" Target="http://www.invictusoncology.com/" TargetMode="External"/><Relationship Id="rId10" Type="http://schemas.openxmlformats.org/officeDocument/2006/relationships/hyperlink" Target="http://wrap.co.in/" TargetMode="External"/><Relationship Id="rId4" Type="http://schemas.openxmlformats.org/officeDocument/2006/relationships/hyperlink" Target="https://lemillindia.com/lookBooks.jsp" TargetMode="External"/><Relationship Id="rId9" Type="http://schemas.openxmlformats.org/officeDocument/2006/relationships/hyperlink" Target="http://www.nurhome.in/shop-1-bag.jsp" TargetMode="External"/><Relationship Id="rId14" Type="http://schemas.openxmlformats.org/officeDocument/2006/relationships/hyperlink" Target="http://avasara.i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lemillindia.com/" TargetMode="Externa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hyperlink" Target="https://nurhome.in/" TargetMode="Externa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9582" y="3371456"/>
            <a:ext cx="9553945" cy="621106"/>
          </a:xfrm>
        </p:spPr>
        <p:txBody>
          <a:bodyPr>
            <a:normAutofit fontScale="90000"/>
          </a:bodyPr>
          <a:lstStyle/>
          <a:p>
            <a:r>
              <a:rPr lang="en-CA" dirty="0">
                <a:solidFill>
                  <a:schemeClr val="bg2"/>
                </a:solidFill>
              </a:rPr>
              <a:t>NeuroSystems Technologies Pvt. Ltd</a:t>
            </a:r>
            <a:r>
              <a:rPr lang="en-CA" dirty="0" smtClean="0">
                <a:solidFill>
                  <a:schemeClr val="bg2"/>
                </a:solidFill>
              </a:rPr>
              <a:t>.</a:t>
            </a:r>
            <a:br>
              <a:rPr lang="en-CA" dirty="0" smtClean="0">
                <a:solidFill>
                  <a:schemeClr val="bg2"/>
                </a:solidFill>
              </a:rPr>
            </a:br>
            <a:r>
              <a:rPr lang="en-CA" sz="2400" b="0" dirty="0" smtClean="0">
                <a:solidFill>
                  <a:srgbClr val="00FFCC"/>
                </a:solidFill>
              </a:rPr>
              <a:t>Experts in e-commerce, web development and web graphics</a:t>
            </a:r>
            <a:endParaRPr lang="en-CA" dirty="0">
              <a:solidFill>
                <a:srgbClr val="00FFCC"/>
              </a:solidFill>
            </a:endParaRPr>
          </a:p>
        </p:txBody>
      </p:sp>
      <p:sp>
        <p:nvSpPr>
          <p:cNvPr id="4"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smtClean="0">
              <a:solidFill>
                <a:srgbClr val="FFFFFF"/>
              </a:solidFill>
            </a:endParaRPr>
          </a:p>
        </p:txBody>
      </p:sp>
      <p:pic>
        <p:nvPicPr>
          <p:cNvPr id="7" name="Picture 6" descr="BrandImage.gif"/>
          <p:cNvPicPr>
            <a:picLocks noChangeAspect="1"/>
          </p:cNvPicPr>
          <p:nvPr/>
        </p:nvPicPr>
        <p:blipFill>
          <a:blip r:embed="rId2" cstate="print"/>
          <a:stretch>
            <a:fillRect/>
          </a:stretch>
        </p:blipFill>
        <p:spPr>
          <a:xfrm>
            <a:off x="7684430" y="563562"/>
            <a:ext cx="1891862" cy="1219200"/>
          </a:xfrm>
          <a:prstGeom prst="rect">
            <a:avLst/>
          </a:prstGeom>
        </p:spPr>
      </p:pic>
    </p:spTree>
    <p:extLst>
      <p:ext uri="{BB962C8B-B14F-4D97-AF65-F5344CB8AC3E}">
        <p14:creationId xmlns:p14="http://schemas.microsoft.com/office/powerpoint/2010/main" xmlns="" val="21472858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513012" y="1249362"/>
            <a:ext cx="0" cy="541020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5"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dirty="0" smtClean="0">
                <a:solidFill>
                  <a:srgbClr val="FFFFFF"/>
                </a:solidFill>
              </a:rPr>
              <a:t>4_85</a:t>
            </a:r>
          </a:p>
        </p:txBody>
      </p:sp>
      <p:sp>
        <p:nvSpPr>
          <p:cNvPr id="9" name="TextBox 8"/>
          <p:cNvSpPr txBox="1"/>
          <p:nvPr>
            <p:custDataLst>
              <p:tags r:id="rId1"/>
            </p:custDataLst>
          </p:nvPr>
        </p:nvSpPr>
        <p:spPr>
          <a:xfrm>
            <a:off x="227012" y="1401762"/>
            <a:ext cx="2209800" cy="2865775"/>
          </a:xfrm>
          <a:prstGeom prst="rect">
            <a:avLst/>
          </a:prstGeom>
          <a:noFill/>
        </p:spPr>
        <p:txBody>
          <a:bodyPr vert="horz" wrap="square" lIns="36000" tIns="36000" rIns="36000" bIns="36000" rtlCol="0">
            <a:spAutoFit/>
          </a:bodyPr>
          <a:lstStyle/>
          <a:p>
            <a:pPr marL="182563" indent="-182563">
              <a:spcBef>
                <a:spcPts val="528"/>
              </a:spcBef>
              <a:buSzPct val="100000"/>
              <a:buFont typeface="Verdana"/>
              <a:buChar char="•"/>
            </a:pPr>
            <a:r>
              <a:rPr lang="en-US" sz="900" dirty="0" smtClean="0"/>
              <a:t>Brand identity and Product catalogue for Design Company</a:t>
            </a:r>
          </a:p>
          <a:p>
            <a:pPr marL="182563" indent="-182563">
              <a:spcBef>
                <a:spcPts val="528"/>
              </a:spcBef>
              <a:buSzPct val="100000"/>
              <a:buFont typeface="Verdana"/>
              <a:buChar char="•"/>
            </a:pPr>
            <a:endParaRPr lang="en-US" sz="900" dirty="0" smtClean="0"/>
          </a:p>
          <a:p>
            <a:pPr marL="182563" indent="-182563">
              <a:spcBef>
                <a:spcPts val="528"/>
              </a:spcBef>
              <a:buSzPct val="100000"/>
              <a:buFont typeface="Verdana"/>
              <a:buChar char="•"/>
            </a:pPr>
            <a:r>
              <a:rPr lang="en-US" sz="900" b="1" dirty="0" smtClean="0"/>
              <a:t>Each</a:t>
            </a:r>
            <a:r>
              <a:rPr lang="en-US" sz="900" dirty="0" smtClean="0"/>
              <a:t> page on Site has a </a:t>
            </a:r>
            <a:r>
              <a:rPr lang="en-US" sz="900" b="1" dirty="0" smtClean="0"/>
              <a:t>unique design concept</a:t>
            </a:r>
          </a:p>
          <a:p>
            <a:pPr marL="182563" indent="-182563">
              <a:spcBef>
                <a:spcPts val="528"/>
              </a:spcBef>
              <a:buSzPct val="100000"/>
              <a:buFont typeface="Verdana"/>
              <a:buChar char="•"/>
            </a:pPr>
            <a:endParaRPr lang="en-US" sz="900" b="1" dirty="0" smtClean="0"/>
          </a:p>
          <a:p>
            <a:pPr marL="182563" indent="-182563">
              <a:spcBef>
                <a:spcPts val="528"/>
              </a:spcBef>
              <a:buSzPct val="100000"/>
              <a:buFont typeface="Verdana"/>
              <a:buChar char="•"/>
            </a:pPr>
            <a:r>
              <a:rPr lang="en-US" sz="900" dirty="0" smtClean="0"/>
              <a:t>Home page background image changes each time you visit the site</a:t>
            </a:r>
          </a:p>
          <a:p>
            <a:pPr marL="182563" indent="-182563">
              <a:spcBef>
                <a:spcPts val="528"/>
              </a:spcBef>
              <a:buSzPct val="100000"/>
              <a:buFont typeface="Verdana"/>
              <a:buChar char="•"/>
            </a:pPr>
            <a:endParaRPr lang="en-US" sz="900" dirty="0" smtClean="0"/>
          </a:p>
          <a:p>
            <a:pPr marL="182563" indent="-182563">
              <a:spcBef>
                <a:spcPts val="528"/>
              </a:spcBef>
              <a:buSzPct val="100000"/>
              <a:buFont typeface="Verdana"/>
              <a:buChar char="•"/>
            </a:pPr>
            <a:r>
              <a:rPr lang="en-US" sz="900" dirty="0" smtClean="0"/>
              <a:t>NON Flash based visually interactive pages</a:t>
            </a:r>
          </a:p>
          <a:p>
            <a:pPr marL="182563" indent="-182563">
              <a:spcBef>
                <a:spcPts val="528"/>
              </a:spcBef>
              <a:buSzPct val="100000"/>
              <a:buFont typeface="Verdana"/>
              <a:buChar char="•"/>
            </a:pPr>
            <a:endParaRPr lang="en-US" sz="900" dirty="0" smtClean="0"/>
          </a:p>
          <a:p>
            <a:pPr marL="182563" indent="-182563">
              <a:spcBef>
                <a:spcPts val="528"/>
              </a:spcBef>
              <a:buSzPct val="100000"/>
              <a:buFont typeface="Verdana"/>
              <a:buChar char="•"/>
            </a:pPr>
            <a:r>
              <a:rPr lang="en-US" sz="900" dirty="0" smtClean="0"/>
              <a:t>Has a very visually appealing and interactive PRESS, Events page</a:t>
            </a:r>
          </a:p>
          <a:p>
            <a:pPr marL="182563" indent="-182563">
              <a:spcBef>
                <a:spcPts val="528"/>
              </a:spcBef>
              <a:buSzPct val="100000"/>
              <a:buFont typeface="Verdana"/>
              <a:buChar char="•"/>
            </a:pPr>
            <a:endParaRPr lang="en-US" sz="900" dirty="0" smtClean="0"/>
          </a:p>
        </p:txBody>
      </p:sp>
      <p:pic>
        <p:nvPicPr>
          <p:cNvPr id="10" name="Picture 10" descr="http://wrap.co.in/img/logo.pn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7012" y="334962"/>
            <a:ext cx="1359078" cy="54071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5" cstate="print"/>
          <a:srcRect/>
          <a:stretch>
            <a:fillRect/>
          </a:stretch>
        </p:blipFill>
        <p:spPr bwMode="auto">
          <a:xfrm>
            <a:off x="2665412" y="1249362"/>
            <a:ext cx="5395913" cy="4515386"/>
          </a:xfrm>
          <a:prstGeom prst="rect">
            <a:avLst/>
          </a:prstGeom>
          <a:noFill/>
          <a:ln w="9525">
            <a:noFill/>
            <a:miter lim="800000"/>
            <a:headEnd/>
            <a:tailEnd/>
          </a:ln>
        </p:spPr>
      </p:pic>
      <p:pic>
        <p:nvPicPr>
          <p:cNvPr id="12" name="Picture 59"/>
          <p:cNvPicPr>
            <a:picLocks noChangeAspect="1" noChangeArrowheads="1"/>
          </p:cNvPicPr>
          <p:nvPr/>
        </p:nvPicPr>
        <p:blipFill>
          <a:blip r:embed="rId6" cstate="print"/>
          <a:srcRect/>
          <a:stretch>
            <a:fillRect/>
          </a:stretch>
        </p:blipFill>
        <p:spPr bwMode="auto">
          <a:xfrm rot="184570">
            <a:off x="3153934" y="2526970"/>
            <a:ext cx="2209800" cy="1226716"/>
          </a:xfrm>
          <a:prstGeom prst="rect">
            <a:avLst/>
          </a:prstGeom>
          <a:noFill/>
          <a:ln w="9525">
            <a:noFill/>
            <a:miter lim="800000"/>
            <a:headEnd/>
            <a:tailEnd/>
          </a:ln>
          <a:effectLst/>
        </p:spPr>
      </p:pic>
      <p:sp>
        <p:nvSpPr>
          <p:cNvPr id="13" name="TextBox 12"/>
          <p:cNvSpPr txBox="1"/>
          <p:nvPr/>
        </p:nvSpPr>
        <p:spPr>
          <a:xfrm>
            <a:off x="8075612" y="1325562"/>
            <a:ext cx="2208213" cy="3766022"/>
          </a:xfrm>
          <a:prstGeom prst="rect">
            <a:avLst/>
          </a:prstGeom>
          <a:noFill/>
        </p:spPr>
        <p:txBody>
          <a:bodyPr wrap="square" lIns="36000" tIns="36000" rIns="36000" bIns="36000" rtlCol="0">
            <a:spAutoFit/>
          </a:bodyPr>
          <a:lstStyle/>
          <a:p>
            <a:r>
              <a:rPr lang="en-US" sz="1600" b="1" dirty="0" smtClean="0"/>
              <a:t>Example: </a:t>
            </a:r>
          </a:p>
          <a:p>
            <a:r>
              <a:rPr lang="en-US" sz="2000" dirty="0" smtClean="0"/>
              <a:t>On the collections page on the website, one can interact with their Products in 3D.</a:t>
            </a:r>
          </a:p>
          <a:p>
            <a:endParaRPr lang="en-US" sz="2000" dirty="0" smtClean="0"/>
          </a:p>
          <a:p>
            <a:r>
              <a:rPr lang="en-US" sz="2000" dirty="0" smtClean="0"/>
              <a:t>On interaction the object comes to life in colour</a:t>
            </a:r>
          </a:p>
        </p:txBody>
      </p:sp>
      <p:grpSp>
        <p:nvGrpSpPr>
          <p:cNvPr id="16" name="Group 15"/>
          <p:cNvGrpSpPr/>
          <p:nvPr/>
        </p:nvGrpSpPr>
        <p:grpSpPr>
          <a:xfrm>
            <a:off x="2436812" y="7223125"/>
            <a:ext cx="8350207" cy="6723063"/>
            <a:chOff x="2359112" y="1935162"/>
            <a:chExt cx="8350207" cy="6723063"/>
          </a:xfrm>
        </p:grpSpPr>
        <p:pic>
          <p:nvPicPr>
            <p:cNvPr id="1027" name="Picture 3"/>
            <p:cNvPicPr>
              <a:picLocks noChangeAspect="1" noChangeArrowheads="1"/>
            </p:cNvPicPr>
            <p:nvPr/>
          </p:nvPicPr>
          <p:blipFill>
            <a:blip r:embed="rId7" cstate="print"/>
            <a:srcRect/>
            <a:stretch>
              <a:fillRect/>
            </a:stretch>
          </p:blipFill>
          <p:spPr bwMode="auto">
            <a:xfrm>
              <a:off x="2359112" y="1935162"/>
              <a:ext cx="8350207" cy="6723063"/>
            </a:xfrm>
            <a:prstGeom prst="rect">
              <a:avLst/>
            </a:prstGeom>
            <a:noFill/>
            <a:ln w="9525">
              <a:noFill/>
              <a:miter lim="800000"/>
              <a:headEnd/>
              <a:tailEnd/>
            </a:ln>
          </p:spPr>
        </p:pic>
        <p:sp>
          <p:nvSpPr>
            <p:cNvPr id="15" name="TextBox 14"/>
            <p:cNvSpPr txBox="1"/>
            <p:nvPr/>
          </p:nvSpPr>
          <p:spPr>
            <a:xfrm>
              <a:off x="2970212" y="3230562"/>
              <a:ext cx="3429000" cy="1303809"/>
            </a:xfrm>
            <a:prstGeom prst="rect">
              <a:avLst/>
            </a:prstGeom>
            <a:solidFill>
              <a:schemeClr val="bg2">
                <a:alpha val="52000"/>
              </a:schemeClr>
            </a:solidFill>
          </p:spPr>
          <p:txBody>
            <a:bodyPr wrap="square" lIns="36000" tIns="36000" rIns="36000" bIns="36000" rtlCol="0">
              <a:spAutoFit/>
            </a:bodyPr>
            <a:lstStyle/>
            <a:p>
              <a:r>
                <a:rPr lang="en-US" sz="2000" dirty="0" smtClean="0"/>
                <a:t>Map like concept of all the projects; you can Zoom in/out &amp; interact with them</a:t>
              </a:r>
            </a:p>
          </p:txBody>
        </p:sp>
      </p:grpSp>
      <p:pic>
        <p:nvPicPr>
          <p:cNvPr id="1029" name="Picture 5"/>
          <p:cNvPicPr>
            <a:picLocks noChangeAspect="1" noChangeArrowheads="1"/>
          </p:cNvPicPr>
          <p:nvPr/>
        </p:nvPicPr>
        <p:blipFill>
          <a:blip r:embed="rId8" cstate="print"/>
          <a:srcRect/>
          <a:stretch>
            <a:fillRect/>
          </a:stretch>
        </p:blipFill>
        <p:spPr bwMode="auto">
          <a:xfrm>
            <a:off x="2894012" y="6964362"/>
            <a:ext cx="8696325" cy="7629525"/>
          </a:xfrm>
          <a:prstGeom prst="rect">
            <a:avLst/>
          </a:prstGeom>
          <a:noFill/>
          <a:ln w="9525">
            <a:noFill/>
            <a:miter lim="800000"/>
            <a:headEnd/>
            <a:tailEnd/>
          </a:ln>
        </p:spPr>
      </p:pic>
      <p:sp>
        <p:nvSpPr>
          <p:cNvPr id="14" name="TextBox 13"/>
          <p:cNvSpPr txBox="1"/>
          <p:nvPr/>
        </p:nvSpPr>
        <p:spPr>
          <a:xfrm>
            <a:off x="2894012" y="334962"/>
            <a:ext cx="4267200" cy="380480"/>
          </a:xfrm>
          <a:prstGeom prst="rect">
            <a:avLst/>
          </a:prstGeom>
          <a:noFill/>
        </p:spPr>
        <p:txBody>
          <a:bodyPr wrap="square" lIns="36000" tIns="36000" rIns="36000" bIns="36000" rtlCol="0">
            <a:spAutoFit/>
          </a:bodyPr>
          <a:lstStyle/>
          <a:p>
            <a:r>
              <a:rPr lang="en-US" sz="2000" dirty="0" smtClean="0"/>
              <a:t>http://wrap.co.in</a:t>
            </a:r>
          </a:p>
        </p:txBody>
      </p:sp>
    </p:spTree>
    <p:extLst>
      <p:ext uri="{BB962C8B-B14F-4D97-AF65-F5344CB8AC3E}">
        <p14:creationId xmlns:p14="http://schemas.microsoft.com/office/powerpoint/2010/main" xmlns="" val="152143746"/>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0" fill="hold"/>
                                        <p:tgtEl>
                                          <p:spTgt spid="16"/>
                                        </p:tgtEl>
                                        <p:attrNameLst>
                                          <p:attrName>ppt_x</p:attrName>
                                        </p:attrNameLst>
                                      </p:cBhvr>
                                      <p:tavLst>
                                        <p:tav tm="0">
                                          <p:val>
                                            <p:strVal val="#ppt_x"/>
                                          </p:val>
                                        </p:tav>
                                        <p:tav tm="100000">
                                          <p:val>
                                            <p:strVal val="#ppt_x"/>
                                          </p:val>
                                        </p:tav>
                                      </p:tavLst>
                                    </p:anim>
                                    <p:anim calcmode="lin" valueType="num">
                                      <p:cBhvr additive="base">
                                        <p:cTn id="8" dur="15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8100"/>
                                  </p:stCondLst>
                                  <p:childTnLst>
                                    <p:set>
                                      <p:cBhvr>
                                        <p:cTn id="10" dur="1" fill="hold">
                                          <p:stCondLst>
                                            <p:cond delay="0"/>
                                          </p:stCondLst>
                                        </p:cTn>
                                        <p:tgtEl>
                                          <p:spTgt spid="1029"/>
                                        </p:tgtEl>
                                        <p:attrNameLst>
                                          <p:attrName>style.visibility</p:attrName>
                                        </p:attrNameLst>
                                      </p:cBhvr>
                                      <p:to>
                                        <p:strVal val="visible"/>
                                      </p:to>
                                    </p:set>
                                    <p:anim calcmode="lin" valueType="num">
                                      <p:cBhvr additive="base">
                                        <p:cTn id="11" dur="11600" fill="hold"/>
                                        <p:tgtEl>
                                          <p:spTgt spid="1029"/>
                                        </p:tgtEl>
                                        <p:attrNameLst>
                                          <p:attrName>ppt_x</p:attrName>
                                        </p:attrNameLst>
                                      </p:cBhvr>
                                      <p:tavLst>
                                        <p:tav tm="0">
                                          <p:val>
                                            <p:strVal val="#ppt_x"/>
                                          </p:val>
                                        </p:tav>
                                        <p:tav tm="100000">
                                          <p:val>
                                            <p:strVal val="#ppt_x"/>
                                          </p:val>
                                        </p:tav>
                                      </p:tavLst>
                                    </p:anim>
                                    <p:anim calcmode="lin" valueType="num">
                                      <p:cBhvr additive="base">
                                        <p:cTn id="12" dur="11600" fill="hold"/>
                                        <p:tgtEl>
                                          <p:spTgt spid="10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513012" y="1249362"/>
            <a:ext cx="0" cy="541020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5"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dirty="0" smtClean="0">
                <a:solidFill>
                  <a:srgbClr val="FFFFFF"/>
                </a:solidFill>
              </a:rPr>
              <a:t>4_85</a:t>
            </a:r>
          </a:p>
        </p:txBody>
      </p:sp>
      <p:sp>
        <p:nvSpPr>
          <p:cNvPr id="9" name="TextBox 8"/>
          <p:cNvSpPr txBox="1"/>
          <p:nvPr>
            <p:custDataLst>
              <p:tags r:id="rId1"/>
            </p:custDataLst>
          </p:nvPr>
        </p:nvSpPr>
        <p:spPr>
          <a:xfrm>
            <a:off x="227012" y="1401762"/>
            <a:ext cx="2209800" cy="2460536"/>
          </a:xfrm>
          <a:prstGeom prst="rect">
            <a:avLst/>
          </a:prstGeom>
          <a:noFill/>
        </p:spPr>
        <p:txBody>
          <a:bodyPr vert="horz" wrap="square" lIns="36000" tIns="36000" rIns="36000" bIns="36000" rtlCol="0">
            <a:spAutoFit/>
          </a:bodyPr>
          <a:lstStyle/>
          <a:p>
            <a:pPr marL="182563" indent="-182563">
              <a:spcBef>
                <a:spcPts val="528"/>
              </a:spcBef>
              <a:buSzPct val="100000"/>
              <a:buFont typeface="Verdana"/>
              <a:buChar char="•"/>
            </a:pPr>
            <a:r>
              <a:rPr lang="en-US" sz="900" dirty="0" smtClean="0"/>
              <a:t>Brand identity and Product catalogue for </a:t>
            </a:r>
            <a:r>
              <a:rPr lang="en-US" sz="900" dirty="0" smtClean="0"/>
              <a:t>well known Tile Company</a:t>
            </a:r>
            <a:endParaRPr lang="en-US" sz="900" dirty="0" smtClean="0"/>
          </a:p>
          <a:p>
            <a:pPr marL="182563" indent="-182563">
              <a:spcBef>
                <a:spcPts val="528"/>
              </a:spcBef>
              <a:buSzPct val="100000"/>
              <a:buFont typeface="Verdana"/>
              <a:buChar char="•"/>
            </a:pPr>
            <a:endParaRPr lang="en-US" sz="900" dirty="0" smtClean="0"/>
          </a:p>
          <a:p>
            <a:pPr marL="182563" indent="-182563">
              <a:spcBef>
                <a:spcPts val="528"/>
              </a:spcBef>
              <a:buSzPct val="100000"/>
              <a:buFont typeface="Verdana"/>
              <a:buChar char="•"/>
            </a:pPr>
            <a:r>
              <a:rPr lang="en-US" sz="900" b="1" dirty="0" smtClean="0"/>
              <a:t>Each</a:t>
            </a:r>
            <a:r>
              <a:rPr lang="en-US" sz="900" dirty="0" smtClean="0"/>
              <a:t> </a:t>
            </a:r>
            <a:r>
              <a:rPr lang="en-US" sz="900" dirty="0" smtClean="0"/>
              <a:t>category has a different theme.</a:t>
            </a:r>
            <a:endParaRPr lang="en-US" sz="900" b="1" dirty="0" smtClean="0"/>
          </a:p>
          <a:p>
            <a:pPr marL="182563" indent="-182563">
              <a:spcBef>
                <a:spcPts val="528"/>
              </a:spcBef>
              <a:buSzPct val="100000"/>
              <a:buFont typeface="Verdana"/>
              <a:buChar char="•"/>
            </a:pPr>
            <a:endParaRPr lang="en-US" sz="900" b="1" dirty="0" smtClean="0"/>
          </a:p>
          <a:p>
            <a:pPr marL="182563" indent="-182563">
              <a:spcBef>
                <a:spcPts val="528"/>
              </a:spcBef>
              <a:buSzPct val="100000"/>
              <a:buFont typeface="Verdana"/>
              <a:buChar char="•"/>
            </a:pPr>
            <a:r>
              <a:rPr lang="en-US" sz="900" dirty="0" smtClean="0"/>
              <a:t>NON </a:t>
            </a:r>
            <a:r>
              <a:rPr lang="en-US" sz="900" dirty="0" smtClean="0"/>
              <a:t>Flash based visually interactive pages</a:t>
            </a:r>
          </a:p>
          <a:p>
            <a:pPr marL="182563" indent="-182563">
              <a:spcBef>
                <a:spcPts val="528"/>
              </a:spcBef>
              <a:buSzPct val="100000"/>
              <a:buFont typeface="Verdana"/>
              <a:buChar char="•"/>
            </a:pPr>
            <a:endParaRPr lang="en-US" sz="900" dirty="0" smtClean="0"/>
          </a:p>
          <a:p>
            <a:pPr marL="182563" indent="-182563">
              <a:spcBef>
                <a:spcPts val="528"/>
              </a:spcBef>
              <a:buSzPct val="100000"/>
              <a:buFont typeface="Verdana"/>
              <a:buChar char="•"/>
            </a:pPr>
            <a:r>
              <a:rPr lang="en-US" sz="900" dirty="0" smtClean="0"/>
              <a:t>Managed by a catalog system and backend doing all the image and data heavy lifting</a:t>
            </a:r>
            <a:endParaRPr lang="en-US" sz="900" dirty="0" smtClean="0"/>
          </a:p>
          <a:p>
            <a:pPr marL="182563" indent="-182563">
              <a:spcBef>
                <a:spcPts val="528"/>
              </a:spcBef>
              <a:buSzPct val="100000"/>
              <a:buFont typeface="Verdana"/>
              <a:buChar char="•"/>
            </a:pPr>
            <a:endParaRPr lang="en-US" sz="900" dirty="0" smtClean="0"/>
          </a:p>
        </p:txBody>
      </p:sp>
      <p:sp>
        <p:nvSpPr>
          <p:cNvPr id="14" name="TextBox 13"/>
          <p:cNvSpPr txBox="1"/>
          <p:nvPr/>
        </p:nvSpPr>
        <p:spPr>
          <a:xfrm>
            <a:off x="2208212" y="334962"/>
            <a:ext cx="7315200" cy="380480"/>
          </a:xfrm>
          <a:prstGeom prst="rect">
            <a:avLst/>
          </a:prstGeom>
          <a:noFill/>
        </p:spPr>
        <p:txBody>
          <a:bodyPr wrap="square" lIns="36000" tIns="36000" rIns="36000" bIns="36000" rtlCol="0">
            <a:spAutoFit/>
          </a:bodyPr>
          <a:lstStyle/>
          <a:p>
            <a:r>
              <a:rPr lang="en-US" sz="2000" b="1" dirty="0" err="1" smtClean="0"/>
              <a:t>Nitco</a:t>
            </a:r>
            <a:r>
              <a:rPr lang="en-US" sz="2000" b="1" dirty="0" smtClean="0"/>
              <a:t> Tiles</a:t>
            </a:r>
            <a:r>
              <a:rPr lang="en-US" sz="2000" dirty="0" smtClean="0"/>
              <a:t> </a:t>
            </a:r>
            <a:r>
              <a:rPr lang="en-US" sz="2000" dirty="0" smtClean="0"/>
              <a:t>@ </a:t>
            </a:r>
            <a:r>
              <a:rPr lang="en-US" sz="2000" dirty="0" smtClean="0"/>
              <a:t>http</a:t>
            </a:r>
            <a:r>
              <a:rPr lang="en-US" sz="2000" dirty="0" smtClean="0"/>
              <a:t>://106.187.93.229/nitco/gallery.jsp</a:t>
            </a:r>
            <a:endParaRPr lang="en-US" sz="2000" dirty="0" smtClean="0"/>
          </a:p>
        </p:txBody>
      </p:sp>
      <p:pic>
        <p:nvPicPr>
          <p:cNvPr id="22530" name="Picture 2" descr="Nitco Tiles logo"/>
          <p:cNvPicPr>
            <a:picLocks noChangeAspect="1" noChangeArrowheads="1"/>
          </p:cNvPicPr>
          <p:nvPr/>
        </p:nvPicPr>
        <p:blipFill>
          <a:blip r:embed="rId3" cstate="print"/>
          <a:srcRect/>
          <a:stretch>
            <a:fillRect/>
          </a:stretch>
        </p:blipFill>
        <p:spPr bwMode="auto">
          <a:xfrm>
            <a:off x="227012" y="0"/>
            <a:ext cx="914400" cy="914402"/>
          </a:xfrm>
          <a:prstGeom prst="rect">
            <a:avLst/>
          </a:prstGeom>
          <a:noFill/>
        </p:spPr>
      </p:pic>
      <p:pic>
        <p:nvPicPr>
          <p:cNvPr id="22532" name="Picture 4" descr="D:\My\Career\resources\img\screenshots\Nitco-Tiles-gallery.jpg"/>
          <p:cNvPicPr>
            <a:picLocks noChangeAspect="1" noChangeArrowheads="1"/>
          </p:cNvPicPr>
          <p:nvPr/>
        </p:nvPicPr>
        <p:blipFill>
          <a:blip r:embed="rId4" cstate="print"/>
          <a:srcRect/>
          <a:stretch>
            <a:fillRect/>
          </a:stretch>
        </p:blipFill>
        <p:spPr bwMode="auto">
          <a:xfrm>
            <a:off x="2741612" y="1173162"/>
            <a:ext cx="7127876" cy="5448865"/>
          </a:xfrm>
          <a:prstGeom prst="rect">
            <a:avLst/>
          </a:prstGeom>
          <a:noFill/>
        </p:spPr>
      </p:pic>
    </p:spTree>
    <p:extLst>
      <p:ext uri="{BB962C8B-B14F-4D97-AF65-F5344CB8AC3E}">
        <p14:creationId xmlns:p14="http://schemas.microsoft.com/office/powerpoint/2010/main" xmlns="" val="1521437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513012" y="1249362"/>
            <a:ext cx="0" cy="541020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5"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dirty="0" smtClean="0">
                <a:solidFill>
                  <a:srgbClr val="FFFFFF"/>
                </a:solidFill>
              </a:rPr>
              <a:t>4_85</a:t>
            </a:r>
          </a:p>
        </p:txBody>
      </p:sp>
      <p:sp>
        <p:nvSpPr>
          <p:cNvPr id="9" name="TextBox 8"/>
          <p:cNvSpPr txBox="1"/>
          <p:nvPr>
            <p:custDataLst>
              <p:tags r:id="rId1"/>
            </p:custDataLst>
          </p:nvPr>
        </p:nvSpPr>
        <p:spPr>
          <a:xfrm>
            <a:off x="227012" y="1401762"/>
            <a:ext cx="2209800" cy="690821"/>
          </a:xfrm>
          <a:prstGeom prst="rect">
            <a:avLst/>
          </a:prstGeom>
          <a:noFill/>
        </p:spPr>
        <p:txBody>
          <a:bodyPr vert="horz" wrap="square" lIns="36000" tIns="36000" rIns="36000" bIns="36000" rtlCol="0">
            <a:spAutoFit/>
          </a:bodyPr>
          <a:lstStyle/>
          <a:p>
            <a:pPr marL="182563" indent="-182563">
              <a:spcBef>
                <a:spcPts val="528"/>
              </a:spcBef>
              <a:buSzPct val="100000"/>
              <a:buFont typeface="Verdana"/>
              <a:buChar char="•"/>
            </a:pPr>
            <a:r>
              <a:rPr lang="en-US" sz="900" dirty="0" smtClean="0"/>
              <a:t>Corporate Site CMS based for an NGO promoting girl child education</a:t>
            </a:r>
            <a:endParaRPr lang="en-US" sz="900" dirty="0" smtClean="0"/>
          </a:p>
          <a:p>
            <a:pPr marL="182563" indent="-182563">
              <a:spcBef>
                <a:spcPts val="528"/>
              </a:spcBef>
              <a:buSzPct val="100000"/>
              <a:buFont typeface="Verdana"/>
              <a:buChar char="•"/>
            </a:pPr>
            <a:endParaRPr lang="en-US" sz="900" dirty="0" smtClean="0"/>
          </a:p>
        </p:txBody>
      </p:sp>
      <p:sp>
        <p:nvSpPr>
          <p:cNvPr id="14" name="TextBox 13"/>
          <p:cNvSpPr txBox="1"/>
          <p:nvPr/>
        </p:nvSpPr>
        <p:spPr>
          <a:xfrm>
            <a:off x="2894012" y="334962"/>
            <a:ext cx="4267200" cy="380480"/>
          </a:xfrm>
          <a:prstGeom prst="rect">
            <a:avLst/>
          </a:prstGeom>
          <a:noFill/>
        </p:spPr>
        <p:txBody>
          <a:bodyPr wrap="square" lIns="36000" tIns="36000" rIns="36000" bIns="36000" rtlCol="0">
            <a:spAutoFit/>
          </a:bodyPr>
          <a:lstStyle/>
          <a:p>
            <a:r>
              <a:rPr lang="en-US" sz="2000" dirty="0" smtClean="0"/>
              <a:t>http</a:t>
            </a:r>
            <a:r>
              <a:rPr lang="en-US" sz="2000" dirty="0" smtClean="0"/>
              <a:t>://avasara.in</a:t>
            </a:r>
            <a:endParaRPr lang="en-US" sz="2000" dirty="0" smtClean="0"/>
          </a:p>
        </p:txBody>
      </p:sp>
      <p:pic>
        <p:nvPicPr>
          <p:cNvPr id="3" name="Picture 2" descr="D:\My\Career\resources\img\screenshots\avasara.jpg"/>
          <p:cNvPicPr>
            <a:picLocks noChangeAspect="1" noChangeArrowheads="1"/>
          </p:cNvPicPr>
          <p:nvPr/>
        </p:nvPicPr>
        <p:blipFill>
          <a:blip r:embed="rId3" cstate="print"/>
          <a:srcRect/>
          <a:stretch>
            <a:fillRect/>
          </a:stretch>
        </p:blipFill>
        <p:spPr bwMode="auto">
          <a:xfrm>
            <a:off x="2589212" y="1249362"/>
            <a:ext cx="7770813" cy="4377558"/>
          </a:xfrm>
          <a:prstGeom prst="rect">
            <a:avLst/>
          </a:prstGeom>
          <a:noFill/>
        </p:spPr>
      </p:pic>
      <p:pic>
        <p:nvPicPr>
          <p:cNvPr id="1028" name="Picture 4" descr="http://localhost:9090/img/avasara_logo.gif"/>
          <p:cNvPicPr>
            <a:picLocks noChangeAspect="1" noChangeArrowheads="1"/>
          </p:cNvPicPr>
          <p:nvPr/>
        </p:nvPicPr>
        <p:blipFill>
          <a:blip r:embed="rId4" cstate="print"/>
          <a:srcRect/>
          <a:stretch>
            <a:fillRect/>
          </a:stretch>
        </p:blipFill>
        <p:spPr bwMode="auto">
          <a:xfrm>
            <a:off x="227012" y="76200"/>
            <a:ext cx="1316548" cy="868362"/>
          </a:xfrm>
          <a:prstGeom prst="rect">
            <a:avLst/>
          </a:prstGeom>
          <a:noFill/>
        </p:spPr>
      </p:pic>
    </p:spTree>
    <p:extLst>
      <p:ext uri="{BB962C8B-B14F-4D97-AF65-F5344CB8AC3E}">
        <p14:creationId xmlns:p14="http://schemas.microsoft.com/office/powerpoint/2010/main" xmlns="" val="15214374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dirty="0" smtClean="0">
                <a:solidFill>
                  <a:srgbClr val="FFFFFF"/>
                </a:solidFill>
              </a:rPr>
              <a:t>3_85</a:t>
            </a:r>
          </a:p>
        </p:txBody>
      </p:sp>
      <p:cxnSp>
        <p:nvCxnSpPr>
          <p:cNvPr id="13" name="Straight Connector 12"/>
          <p:cNvCxnSpPr/>
          <p:nvPr/>
        </p:nvCxnSpPr>
        <p:spPr>
          <a:xfrm>
            <a:off x="2513012" y="1249362"/>
            <a:ext cx="0" cy="541020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custDataLst>
              <p:tags r:id="rId1"/>
            </p:custDataLst>
          </p:nvPr>
        </p:nvSpPr>
        <p:spPr>
          <a:xfrm>
            <a:off x="227012" y="1401762"/>
            <a:ext cx="2209800" cy="3578791"/>
          </a:xfrm>
          <a:prstGeom prst="rect">
            <a:avLst/>
          </a:prstGeom>
          <a:noFill/>
        </p:spPr>
        <p:txBody>
          <a:bodyPr vert="horz" wrap="square" lIns="36000" tIns="36000" rIns="36000" bIns="36000" rtlCol="0">
            <a:spAutoFit/>
          </a:bodyPr>
          <a:lstStyle/>
          <a:p>
            <a:pPr marL="182563" indent="-182563">
              <a:spcBef>
                <a:spcPts val="528"/>
              </a:spcBef>
              <a:buSzPct val="100000"/>
              <a:buFont typeface="Verdana"/>
              <a:buChar char="•"/>
            </a:pPr>
            <a:r>
              <a:rPr lang="en-US" sz="1400" dirty="0" smtClean="0"/>
              <a:t>Digital marketing Services</a:t>
            </a:r>
          </a:p>
          <a:p>
            <a:pPr marL="182563" indent="-182563">
              <a:spcBef>
                <a:spcPts val="528"/>
              </a:spcBef>
              <a:buSzPct val="100000"/>
              <a:buFont typeface="Verdana"/>
              <a:buChar char="•"/>
            </a:pPr>
            <a:endParaRPr lang="en-US" sz="1400" dirty="0" smtClean="0"/>
          </a:p>
          <a:p>
            <a:pPr marL="182563" indent="-182563">
              <a:spcBef>
                <a:spcPts val="528"/>
              </a:spcBef>
              <a:buSzPct val="100000"/>
              <a:buFont typeface="Verdana"/>
              <a:buChar char="•"/>
            </a:pPr>
            <a:r>
              <a:rPr lang="en-US" sz="1400" dirty="0" smtClean="0"/>
              <a:t>Catalogue Sites</a:t>
            </a:r>
          </a:p>
          <a:p>
            <a:pPr marL="182563" indent="-182563">
              <a:spcBef>
                <a:spcPts val="528"/>
              </a:spcBef>
              <a:buSzPct val="100000"/>
              <a:buFont typeface="Verdana"/>
              <a:buChar char="•"/>
            </a:pPr>
            <a:endParaRPr lang="en-US" sz="1400" dirty="0" smtClean="0"/>
          </a:p>
          <a:p>
            <a:pPr marL="182563" indent="-182563">
              <a:spcBef>
                <a:spcPts val="528"/>
              </a:spcBef>
              <a:buSzPct val="100000"/>
              <a:buFont typeface="Verdana"/>
              <a:buChar char="•"/>
            </a:pPr>
            <a:r>
              <a:rPr lang="en-US" sz="1400" dirty="0" smtClean="0"/>
              <a:t>Research projects</a:t>
            </a:r>
          </a:p>
          <a:p>
            <a:pPr marL="182563" indent="-182563">
              <a:spcBef>
                <a:spcPts val="528"/>
              </a:spcBef>
              <a:buSzPct val="100000"/>
              <a:buFont typeface="Verdana"/>
              <a:buChar char="•"/>
            </a:pPr>
            <a:endParaRPr lang="en-US" sz="1400" dirty="0" smtClean="0"/>
          </a:p>
          <a:p>
            <a:pPr marL="182563" indent="-182563">
              <a:spcBef>
                <a:spcPts val="528"/>
              </a:spcBef>
              <a:buSzPct val="100000"/>
              <a:buFont typeface="Verdana"/>
              <a:buChar char="•"/>
            </a:pPr>
            <a:r>
              <a:rPr lang="en-US" sz="1400" dirty="0" smtClean="0"/>
              <a:t>Incubation Projects </a:t>
            </a:r>
          </a:p>
          <a:p>
            <a:pPr marL="182563" indent="-182563">
              <a:spcBef>
                <a:spcPts val="528"/>
              </a:spcBef>
              <a:buSzPct val="100000"/>
              <a:buFont typeface="Verdana"/>
              <a:buChar char="•"/>
            </a:pPr>
            <a:endParaRPr lang="en-US" sz="1400" dirty="0" smtClean="0"/>
          </a:p>
          <a:p>
            <a:pPr marL="182563" indent="-182563">
              <a:spcBef>
                <a:spcPts val="528"/>
              </a:spcBef>
              <a:buSzPct val="100000"/>
              <a:buFont typeface="Verdana"/>
              <a:buChar char="•"/>
            </a:pPr>
            <a:r>
              <a:rPr lang="en-US" sz="1400" dirty="0" smtClean="0"/>
              <a:t>Consulting Projects</a:t>
            </a:r>
          </a:p>
          <a:p>
            <a:pPr marL="182563" indent="-182563">
              <a:spcBef>
                <a:spcPts val="528"/>
              </a:spcBef>
              <a:buSzPct val="100000"/>
              <a:buFont typeface="Verdana"/>
              <a:buChar char="•"/>
            </a:pPr>
            <a:endParaRPr lang="en-US" sz="1400" dirty="0" smtClean="0"/>
          </a:p>
          <a:p>
            <a:pPr marL="182563" indent="-182563">
              <a:spcBef>
                <a:spcPts val="528"/>
              </a:spcBef>
              <a:buSzPct val="100000"/>
              <a:buFont typeface="Verdana"/>
              <a:buChar char="•"/>
            </a:pPr>
            <a:r>
              <a:rPr lang="en-US" sz="1400" dirty="0" smtClean="0"/>
              <a:t>Startup Projects</a:t>
            </a:r>
          </a:p>
          <a:p>
            <a:pPr marL="182563" indent="-182563">
              <a:spcBef>
                <a:spcPts val="528"/>
              </a:spcBef>
              <a:buSzPct val="100000"/>
            </a:pPr>
            <a:endParaRPr lang="en-US" sz="1400" dirty="0" smtClean="0"/>
          </a:p>
        </p:txBody>
      </p:sp>
      <p:sp>
        <p:nvSpPr>
          <p:cNvPr id="7" name="Title 1"/>
          <p:cNvSpPr>
            <a:spLocks noGrp="1"/>
          </p:cNvSpPr>
          <p:nvPr>
            <p:ph type="title"/>
          </p:nvPr>
        </p:nvSpPr>
        <p:spPr>
          <a:xfrm>
            <a:off x="190800" y="56429"/>
            <a:ext cx="9833871" cy="878857"/>
          </a:xfrm>
        </p:spPr>
        <p:txBody>
          <a:bodyPr/>
          <a:lstStyle/>
          <a:p>
            <a:r>
              <a:rPr lang="en-US" b="1" dirty="0" smtClean="0"/>
              <a:t>… and more</a:t>
            </a:r>
            <a:endParaRPr lang="en-US" b="1" dirty="0"/>
          </a:p>
        </p:txBody>
      </p:sp>
      <p:pic>
        <p:nvPicPr>
          <p:cNvPr id="9" name="Picture 8" descr="http://trueso.co.in/img/home/rows/Logo.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70212" y="1401762"/>
            <a:ext cx="2057400" cy="831715"/>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AutoShape 2" descr="https://appexchange.salesforce.com/servlet/servlet.FileDownload?file=00P3000000El2UXE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099" name="Picture 3">
            <a:hlinkClick r:id="rId5"/>
          </p:cNvPr>
          <p:cNvPicPr>
            <a:picLocks noChangeAspect="1" noChangeArrowheads="1"/>
          </p:cNvPicPr>
          <p:nvPr/>
        </p:nvPicPr>
        <p:blipFill>
          <a:blip r:embed="rId6" cstate="print"/>
          <a:srcRect/>
          <a:stretch>
            <a:fillRect/>
          </a:stretch>
        </p:blipFill>
        <p:spPr bwMode="auto">
          <a:xfrm>
            <a:off x="3579812" y="2925762"/>
            <a:ext cx="6334125" cy="657225"/>
          </a:xfrm>
          <a:prstGeom prst="rect">
            <a:avLst/>
          </a:prstGeom>
          <a:noFill/>
          <a:ln w="9525">
            <a:noFill/>
            <a:miter lim="800000"/>
            <a:headEnd/>
            <a:tailEnd/>
          </a:ln>
        </p:spPr>
      </p:pic>
      <p:pic>
        <p:nvPicPr>
          <p:cNvPr id="4102" name="Picture 6" descr="http://www.campuseai.org/ceai-theme/images/custom/campuseai-logo.png"/>
          <p:cNvPicPr>
            <a:picLocks noChangeAspect="1" noChangeArrowheads="1"/>
          </p:cNvPicPr>
          <p:nvPr/>
        </p:nvPicPr>
        <p:blipFill>
          <a:blip r:embed="rId7" cstate="print"/>
          <a:srcRect/>
          <a:stretch>
            <a:fillRect/>
          </a:stretch>
        </p:blipFill>
        <p:spPr bwMode="auto">
          <a:xfrm>
            <a:off x="3198812" y="3992562"/>
            <a:ext cx="3333750" cy="542926"/>
          </a:xfrm>
          <a:prstGeom prst="rect">
            <a:avLst/>
          </a:prstGeom>
          <a:noFill/>
        </p:spPr>
      </p:pic>
      <p:pic>
        <p:nvPicPr>
          <p:cNvPr id="10" name="Picture 6" descr="http://avasara.in/img/avasara_logo.g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94612" y="4678362"/>
            <a:ext cx="1559239" cy="102843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170612" y="1858962"/>
            <a:ext cx="2066924" cy="7857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D:\MyWork\IshanKhosla\NitcoTiles\html\img\nitco.png"/>
          <p:cNvPicPr>
            <a:picLocks noChangeAspect="1" noChangeArrowheads="1"/>
          </p:cNvPicPr>
          <p:nvPr/>
        </p:nvPicPr>
        <p:blipFill>
          <a:blip r:embed="rId10" cstate="print"/>
          <a:srcRect/>
          <a:stretch>
            <a:fillRect/>
          </a:stretch>
        </p:blipFill>
        <p:spPr bwMode="auto">
          <a:xfrm>
            <a:off x="2817812" y="4830762"/>
            <a:ext cx="1219200" cy="1219200"/>
          </a:xfrm>
          <a:prstGeom prst="rect">
            <a:avLst/>
          </a:prstGeom>
          <a:noFill/>
        </p:spPr>
      </p:pic>
      <p:pic>
        <p:nvPicPr>
          <p:cNvPr id="3074" name="Picture 2" descr="Knock On Wood Home"/>
          <p:cNvPicPr>
            <a:picLocks noChangeAspect="1" noChangeArrowheads="1"/>
          </p:cNvPicPr>
          <p:nvPr/>
        </p:nvPicPr>
        <p:blipFill>
          <a:blip r:embed="rId11" cstate="print"/>
          <a:srcRect/>
          <a:stretch>
            <a:fillRect/>
          </a:stretch>
        </p:blipFill>
        <p:spPr bwMode="auto">
          <a:xfrm>
            <a:off x="7008812" y="1249362"/>
            <a:ext cx="2314575" cy="228600"/>
          </a:xfrm>
          <a:prstGeom prst="rect">
            <a:avLst/>
          </a:prstGeom>
          <a:noFill/>
        </p:spPr>
      </p:pic>
    </p:spTree>
    <p:extLst>
      <p:ext uri="{BB962C8B-B14F-4D97-AF65-F5344CB8AC3E}">
        <p14:creationId xmlns:p14="http://schemas.microsoft.com/office/powerpoint/2010/main" xmlns="" val="3874820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Website links</a:t>
            </a:r>
            <a:endParaRPr lang="en-US" b="1" dirty="0"/>
          </a:p>
        </p:txBody>
      </p:sp>
      <p:sp>
        <p:nvSpPr>
          <p:cNvPr id="3" name="Rectangle 1"/>
          <p:cNvSpPr>
            <a:spLocks noChangeArrowheads="1"/>
          </p:cNvSpPr>
          <p:nvPr/>
        </p:nvSpPr>
        <p:spPr bwMode="auto">
          <a:xfrm>
            <a:off x="303212" y="1309429"/>
            <a:ext cx="9101402" cy="5170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Site: Le Mill E-Commerce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2862C5"/>
                </a:solidFill>
                <a:effectLst/>
                <a:latin typeface="Arial" pitchFamily="34" charset="0"/>
                <a:cs typeface="Arial" pitchFamily="34" charset="0"/>
                <a:hlinkClick r:id="rId2"/>
              </a:rPr>
              <a:t>https://lemillindia.com/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Pages on site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0066CC"/>
                </a:solidFill>
                <a:effectLst/>
                <a:latin typeface="Arial" pitchFamily="34" charset="0"/>
                <a:cs typeface="Arial" pitchFamily="34" charset="0"/>
                <a:hlinkClick r:id="rId3"/>
              </a:rPr>
              <a:t>https://lemillindia.com/home.jsp</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defTabSz="914400" eaLnBrk="0" fontAlgn="base" hangingPunct="0">
              <a:spcBef>
                <a:spcPct val="0"/>
              </a:spcBef>
              <a:spcAft>
                <a:spcPct val="0"/>
              </a:spcAft>
            </a:pPr>
            <a:r>
              <a:rPr lang="en-US" sz="1200" u="sng" dirty="0" smtClean="0">
                <a:solidFill>
                  <a:srgbClr val="0066CC"/>
                </a:solidFill>
                <a:latin typeface="Arial" pitchFamily="34" charset="0"/>
                <a:cs typeface="Arial" pitchFamily="34" charset="0"/>
                <a:hlinkClick r:id="rId4"/>
              </a:rPr>
              <a:t>https://www.lemillindia.com/designer.jsp?name=3.1%20Phillip%20Lim </a:t>
            </a:r>
          </a:p>
          <a:p>
            <a:pPr lvl="0" defTabSz="914400" eaLnBrk="0" fontAlgn="base" hangingPunct="0">
              <a:spcBef>
                <a:spcPct val="0"/>
              </a:spcBef>
              <a:spcAft>
                <a:spcPct val="0"/>
              </a:spcAft>
            </a:pPr>
            <a:r>
              <a:rPr kumimoji="0" lang="en-US" sz="1200" b="0" i="0" u="sng" strike="noStrike" cap="none" normalizeH="0" baseline="0" dirty="0" smtClean="0">
                <a:ln>
                  <a:noFill/>
                </a:ln>
                <a:solidFill>
                  <a:srgbClr val="0066CC"/>
                </a:solidFill>
                <a:effectLst/>
                <a:latin typeface="Arial" pitchFamily="34" charset="0"/>
                <a:cs typeface="Arial" pitchFamily="34" charset="0"/>
                <a:hlinkClick r:id="rId4"/>
              </a:rPr>
              <a:t>https</a:t>
            </a:r>
            <a:r>
              <a:rPr kumimoji="0" lang="en-US" sz="1200" b="0" i="0" u="sng" strike="noStrike" cap="none" normalizeH="0" baseline="0" dirty="0" smtClean="0">
                <a:ln>
                  <a:noFill/>
                </a:ln>
                <a:solidFill>
                  <a:srgbClr val="0066CC"/>
                </a:solidFill>
                <a:effectLst/>
                <a:latin typeface="Arial" pitchFamily="34" charset="0"/>
                <a:cs typeface="Arial" pitchFamily="34" charset="0"/>
                <a:hlinkClick r:id="rId4"/>
              </a:rPr>
              <a:t>://lemillindia.com/lookBooks.jsp</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defTabSz="914400" eaLnBrk="0" fontAlgn="base" hangingPunct="0">
              <a:spcBef>
                <a:spcPct val="0"/>
              </a:spcBef>
              <a:spcAft>
                <a:spcPct val="0"/>
              </a:spcAft>
            </a:pPr>
            <a:r>
              <a:rPr lang="en-US" sz="1200" u="sng" dirty="0" smtClean="0">
                <a:solidFill>
                  <a:srgbClr val="0066CC"/>
                </a:solidFill>
                <a:latin typeface="Arial" pitchFamily="34" charset="0"/>
                <a:cs typeface="Arial" pitchFamily="34" charset="0"/>
                <a:hlinkClick r:id="rId4"/>
              </a:rPr>
              <a:t>https://www.lemillindia.com/lookBook.jsp?name=FW14+LOOKBOOK </a:t>
            </a:r>
            <a:endParaRPr lang="en-US" sz="1200" u="sng" dirty="0" smtClean="0">
              <a:solidFill>
                <a:srgbClr val="0066CC"/>
              </a:solidFill>
              <a:latin typeface="Arial" pitchFamily="34" charset="0"/>
              <a:cs typeface="Arial" pitchFamily="34" charset="0"/>
              <a:hlinkClick r:id="rId4"/>
            </a:endParaRPr>
          </a:p>
          <a:p>
            <a:pPr lvl="0" defTabSz="914400" eaLnBrk="0" fontAlgn="base" hangingPunct="0">
              <a:spcBef>
                <a:spcPct val="0"/>
              </a:spcBef>
              <a:spcAft>
                <a:spcPct val="0"/>
              </a:spcAft>
            </a:pPr>
            <a:r>
              <a:rPr kumimoji="0" lang="en-US" sz="1200" b="0" i="0" u="none" strike="noStrike" cap="none" normalizeH="0" baseline="0" dirty="0" smtClean="0">
                <a:ln>
                  <a:noFill/>
                </a:ln>
                <a:solidFill>
                  <a:srgbClr val="000000"/>
                </a:solidFill>
                <a:effectLst/>
                <a:latin typeface="Arial" pitchFamily="34"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Site: Nur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2862C5"/>
                </a:solidFill>
                <a:effectLst/>
                <a:latin typeface="Arial" pitchFamily="34" charset="0"/>
                <a:cs typeface="Arial" pitchFamily="34" charset="0"/>
                <a:hlinkClick r:id="rId5"/>
              </a:rPr>
              <a:t>https://nurhome.in/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Pages on site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0066CC"/>
                </a:solidFill>
                <a:effectLst/>
                <a:latin typeface="Arial" pitchFamily="34" charset="0"/>
                <a:cs typeface="Arial" pitchFamily="34" charset="0"/>
                <a:hlinkClick r:id="rId6"/>
              </a:rPr>
              <a:t>https://www.nurhome.in/nur/category.jsp?name=Furnishings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0066CC"/>
                </a:solidFill>
                <a:effectLst/>
                <a:latin typeface="Arial" pitchFamily="34" charset="0"/>
                <a:cs typeface="Arial" pitchFamily="34" charset="0"/>
                <a:hlinkClick r:id="rId7"/>
              </a:rPr>
              <a:t>https://www.nurhome.in/nur/catalog.jsp?name=Cushions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0066CC"/>
                </a:solidFill>
                <a:effectLst/>
                <a:latin typeface="Arial" pitchFamily="34" charset="0"/>
                <a:cs typeface="Arial" pitchFamily="34" charset="0"/>
                <a:hlinkClick r:id="rId8"/>
              </a:rPr>
              <a:t>https://www.nurhome.in/nur/press.jsp</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2862C5"/>
                </a:solidFill>
                <a:effectLst/>
                <a:latin typeface="Arial" pitchFamily="34" charset="0"/>
                <a:cs typeface="Arial" pitchFamily="34" charset="0"/>
                <a:hlinkClick r:id="rId9"/>
              </a:rPr>
              <a:t>http://www.nurhome.in/shop-1-bag.jsp</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cs typeface="Arial" pitchFamily="34" charset="0"/>
              </a:rPr>
              <a:t>Interactive Shopping Cart - Custom Built. </a:t>
            </a:r>
            <a:r>
              <a:rPr kumimoji="0" lang="en-US" sz="1200" b="0" i="0" u="none" strike="noStrike" cap="none" normalizeH="0" baseline="0" dirty="0" smtClean="0">
                <a:ln>
                  <a:noFill/>
                </a:ln>
                <a:solidFill>
                  <a:schemeClr val="tx1"/>
                </a:solidFill>
                <a:effectLst/>
                <a:latin typeface="Arial" pitchFamily="34" charset="0"/>
                <a:cs typeface="Arial" pitchFamily="34" charset="0"/>
              </a:rPr>
              <a:t>Add products to cart, and play with the cart items)</a:t>
            </a:r>
            <a:br>
              <a:rPr kumimoji="0" lang="en-US" sz="1200" b="0" i="0" u="none" strike="noStrike" cap="none" normalizeH="0" baseline="0" dirty="0" smtClean="0">
                <a:ln>
                  <a:noFill/>
                </a:ln>
                <a:solidFill>
                  <a:schemeClr val="tx1"/>
                </a:solidFill>
                <a:effectLst/>
                <a:latin typeface="Arial" pitchFamily="34"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cs typeface="Arial" pitchFamily="34" charset="0"/>
              </a:rPr>
              <a:t>Add some products and add to Cart -- No site in the World has a Shopping Cart like this and was developed</a:t>
            </a:r>
            <a:r>
              <a:rPr kumimoji="0" lang="en-US" sz="1200" b="0" i="0" u="none" strike="noStrike" cap="none" normalizeH="0" dirty="0" smtClean="0">
                <a:ln>
                  <a:noFill/>
                </a:ln>
                <a:solidFill>
                  <a:schemeClr val="tx1"/>
                </a:solidFill>
                <a:effectLst/>
                <a:latin typeface="Arial" pitchFamily="34" charset="0"/>
                <a:cs typeface="Arial" pitchFamily="34" charset="0"/>
              </a:rPr>
              <a:t> from scratch by us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2862C5"/>
                </a:solidFill>
                <a:effectLst/>
                <a:latin typeface="Arial" pitchFamily="34" charset="0"/>
                <a:cs typeface="Arial" pitchFamily="34" charset="0"/>
                <a:hlinkClick r:id="rId10"/>
              </a:rPr>
              <a:t>http://wrap.co.in/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Pages on site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2862C5"/>
                </a:solidFill>
                <a:effectLst/>
                <a:latin typeface="Arial" pitchFamily="34" charset="0"/>
                <a:cs typeface="Arial" pitchFamily="34" charset="0"/>
                <a:hlinkClick r:id="rId11"/>
              </a:rPr>
              <a:t>http://wrap.co.in/collections.html</a:t>
            </a:r>
            <a:r>
              <a:rPr kumimoji="0" lang="en-US" sz="1200" b="0" i="0" u="none" strike="noStrike" cap="none" normalizeH="0" baseline="0" dirty="0" smtClean="0">
                <a:ln>
                  <a:noFill/>
                </a:ln>
                <a:solidFill>
                  <a:schemeClr val="tx1"/>
                </a:solidFill>
                <a:effectLst/>
                <a:latin typeface="Arial" pitchFamily="34" charset="0"/>
                <a:cs typeface="Arial" pitchFamily="34" charset="0"/>
              </a:rPr>
              <a:t> - Interact with various Products on the Scene</a:t>
            </a:r>
            <a:br>
              <a:rPr kumimoji="0" lang="en-US" sz="1200" b="0" i="0" u="none" strike="noStrike" cap="none" normalizeH="0" baseline="0" dirty="0" smtClean="0">
                <a:ln>
                  <a:noFill/>
                </a:ln>
                <a:solidFill>
                  <a:schemeClr val="tx1"/>
                </a:solidFill>
                <a:effectLst/>
                <a:latin typeface="Arial" pitchFamily="34" charset="0"/>
                <a:cs typeface="Arial" pitchFamily="34" charset="0"/>
              </a:rPr>
            </a:br>
            <a:r>
              <a:rPr kumimoji="0" lang="en-US" sz="1200" b="0" i="0" u="sng" strike="noStrike" cap="none" normalizeH="0" baseline="0" dirty="0" smtClean="0">
                <a:ln>
                  <a:noFill/>
                </a:ln>
                <a:solidFill>
                  <a:srgbClr val="2862C5"/>
                </a:solidFill>
                <a:effectLst/>
                <a:latin typeface="Arial" pitchFamily="34" charset="0"/>
                <a:cs typeface="Arial" pitchFamily="34" charset="0"/>
                <a:hlinkClick r:id="rId12"/>
              </a:rPr>
              <a:t>http://wrap.co.in/events.html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2862C5"/>
                </a:solidFill>
                <a:effectLst/>
                <a:latin typeface="Arial" pitchFamily="34" charset="0"/>
                <a:cs typeface="Arial" pitchFamily="34" charset="0"/>
                <a:hlinkClick r:id="rId13"/>
              </a:rPr>
              <a:t>http://www.wrap.co.in/projects/experimenta.html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Other sites: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2862C5"/>
                </a:solidFill>
                <a:effectLst/>
                <a:latin typeface="Arial" pitchFamily="34" charset="0"/>
                <a:cs typeface="Arial" pitchFamily="34" charset="0"/>
                <a:hlinkClick r:id="rId14"/>
              </a:rPr>
              <a:t>http://avasara.in/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0066CC"/>
                </a:solidFill>
                <a:effectLst/>
                <a:latin typeface="Arial" pitchFamily="34" charset="0"/>
                <a:cs typeface="Arial" pitchFamily="34" charset="0"/>
                <a:hlinkClick r:id="rId15"/>
              </a:rPr>
              <a:t>http://www.invictusoncology.com/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2862C5"/>
                </a:solidFill>
                <a:effectLst/>
                <a:latin typeface="Arial" pitchFamily="34" charset="0"/>
                <a:cs typeface="Arial" pitchFamily="34" charset="0"/>
                <a:hlinkClick r:id="rId16"/>
              </a:rPr>
              <a:t>http://trueso.co.in/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smtClean="0">
              <a:solidFill>
                <a:srgbClr val="FFFFFF"/>
              </a:solidFill>
            </a:endParaRPr>
          </a:p>
        </p:txBody>
      </p:sp>
    </p:spTree>
    <p:extLst>
      <p:ext uri="{BB962C8B-B14F-4D97-AF65-F5344CB8AC3E}">
        <p14:creationId xmlns:p14="http://schemas.microsoft.com/office/powerpoint/2010/main" xmlns="" val="1704216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Neur</a:t>
            </a:r>
            <a:r>
              <a:rPr lang="en-US" b="1" dirty="0" smtClean="0">
                <a:solidFill>
                  <a:srgbClr val="F89708"/>
                </a:solidFill>
              </a:rPr>
              <a:t>oSys</a:t>
            </a:r>
            <a:r>
              <a:rPr lang="en-US" b="1" dirty="0" smtClean="0"/>
              <a:t>tems for E-Commerce</a:t>
            </a:r>
            <a:endParaRPr lang="en-US" b="1" dirty="0"/>
          </a:p>
        </p:txBody>
      </p:sp>
      <p:sp>
        <p:nvSpPr>
          <p:cNvPr id="4"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dirty="0" smtClean="0">
                <a:solidFill>
                  <a:srgbClr val="FFFFFF"/>
                </a:solidFill>
              </a:rPr>
              <a:t>3_85</a:t>
            </a:r>
          </a:p>
        </p:txBody>
      </p:sp>
      <p:sp>
        <p:nvSpPr>
          <p:cNvPr id="12" name="TextBox 11"/>
          <p:cNvSpPr txBox="1"/>
          <p:nvPr/>
        </p:nvSpPr>
        <p:spPr>
          <a:xfrm>
            <a:off x="150812" y="1400080"/>
            <a:ext cx="10058400" cy="5335682"/>
          </a:xfrm>
          <a:prstGeom prst="rect">
            <a:avLst/>
          </a:prstGeom>
          <a:noFill/>
        </p:spPr>
        <p:txBody>
          <a:bodyPr wrap="square" lIns="36000" tIns="36000" rIns="36000" bIns="36000" rtlCol="0">
            <a:spAutoFit/>
          </a:bodyPr>
          <a:lstStyle/>
          <a:p>
            <a:pPr>
              <a:buFont typeface="Arial" pitchFamily="34" charset="0"/>
              <a:buChar char="•"/>
            </a:pPr>
            <a:r>
              <a:rPr lang="en-US" sz="1800" dirty="0" smtClean="0"/>
              <a:t> We understand doing E-Commerce is </a:t>
            </a:r>
            <a:r>
              <a:rPr lang="en-US" sz="1800" dirty="0" smtClean="0">
                <a:solidFill>
                  <a:schemeClr val="accent3">
                    <a:lumMod val="75000"/>
                  </a:schemeClr>
                </a:solidFill>
              </a:rPr>
              <a:t>not about building a Website </a:t>
            </a:r>
            <a:r>
              <a:rPr lang="en-US" sz="1800" dirty="0" smtClean="0"/>
              <a:t>but </a:t>
            </a:r>
            <a:r>
              <a:rPr lang="en-US" sz="1800" dirty="0" smtClean="0">
                <a:solidFill>
                  <a:srgbClr val="00B050"/>
                </a:solidFill>
              </a:rPr>
              <a:t>engaging the customer, building a brand </a:t>
            </a:r>
            <a:r>
              <a:rPr lang="en-US" sz="1800" dirty="0" smtClean="0"/>
              <a:t>that ultimately convert to </a:t>
            </a:r>
            <a:r>
              <a:rPr lang="en-US" sz="1800" dirty="0" smtClean="0">
                <a:solidFill>
                  <a:srgbClr val="00B050"/>
                </a:solidFill>
              </a:rPr>
              <a:t>sales. </a:t>
            </a:r>
            <a:r>
              <a:rPr lang="en-US" sz="1800" b="1" dirty="0" smtClean="0">
                <a:solidFill>
                  <a:srgbClr val="00B050"/>
                </a:solidFill>
              </a:rPr>
              <a:t>E-Commerce is doing business online !</a:t>
            </a:r>
          </a:p>
          <a:p>
            <a:pPr>
              <a:buFont typeface="Arial" pitchFamily="34" charset="0"/>
              <a:buChar char="•"/>
            </a:pPr>
            <a:endParaRPr lang="en-US" sz="1800" dirty="0" smtClean="0"/>
          </a:p>
          <a:p>
            <a:pPr>
              <a:buFont typeface="Arial" pitchFamily="34" charset="0"/>
              <a:buChar char="•"/>
            </a:pPr>
            <a:r>
              <a:rPr lang="en-US" sz="1800" dirty="0" smtClean="0"/>
              <a:t> We understand </a:t>
            </a:r>
            <a:r>
              <a:rPr lang="en-US" sz="1800" dirty="0" smtClean="0">
                <a:solidFill>
                  <a:srgbClr val="00B050"/>
                </a:solidFill>
              </a:rPr>
              <a:t>business processes, integration needs, scalability, performance, security &amp; brand building</a:t>
            </a:r>
            <a:r>
              <a:rPr lang="en-US" sz="1800" dirty="0" smtClean="0"/>
              <a:t>. </a:t>
            </a:r>
            <a:r>
              <a:rPr lang="en-US" sz="1800" dirty="0" smtClean="0">
                <a:solidFill>
                  <a:schemeClr val="accent3">
                    <a:lumMod val="75000"/>
                  </a:schemeClr>
                </a:solidFill>
              </a:rPr>
              <a:t>Building a site is not sufficient</a:t>
            </a:r>
            <a:r>
              <a:rPr lang="en-US" sz="1800" dirty="0" smtClean="0"/>
              <a:t>, building a brand takes more</a:t>
            </a:r>
          </a:p>
          <a:p>
            <a:pPr>
              <a:buFont typeface="Arial" pitchFamily="34" charset="0"/>
              <a:buChar char="•"/>
            </a:pPr>
            <a:endParaRPr lang="en-US" sz="1800" dirty="0" smtClean="0"/>
          </a:p>
          <a:p>
            <a:pPr>
              <a:buFont typeface="Arial" pitchFamily="34" charset="0"/>
              <a:buChar char="•"/>
            </a:pPr>
            <a:r>
              <a:rPr lang="en-US" sz="1800" dirty="0" smtClean="0"/>
              <a:t> Deliver end to end E-Commerce solutions. We can meet all your needs under one roof, yet not fussy about who else we have to work or collaborate with, to realize your objectives</a:t>
            </a:r>
          </a:p>
          <a:p>
            <a:pPr>
              <a:buFont typeface="Arial" pitchFamily="34" charset="0"/>
              <a:buChar char="•"/>
            </a:pPr>
            <a:endParaRPr lang="en-US" sz="1800" dirty="0" smtClean="0"/>
          </a:p>
          <a:p>
            <a:pPr>
              <a:buFont typeface="Arial" pitchFamily="34" charset="0"/>
              <a:buChar char="•"/>
            </a:pPr>
            <a:r>
              <a:rPr lang="en-US" sz="1800" dirty="0" smtClean="0"/>
              <a:t> Criticize Web Design to ensure your design is practical and can match your content. Many development companies do not practice due diligence in analyzing the design and later you do not end up with a site you intended.</a:t>
            </a:r>
          </a:p>
          <a:p>
            <a:r>
              <a:rPr lang="en-US" sz="1800" dirty="0" smtClean="0"/>
              <a:t> </a:t>
            </a:r>
          </a:p>
          <a:p>
            <a:pPr>
              <a:buFont typeface="Arial" pitchFamily="34" charset="0"/>
              <a:buChar char="•"/>
            </a:pPr>
            <a:r>
              <a:rPr lang="en-US" sz="1800" dirty="0" smtClean="0"/>
              <a:t> </a:t>
            </a:r>
            <a:r>
              <a:rPr lang="en-US" sz="1800" dirty="0" smtClean="0">
                <a:solidFill>
                  <a:srgbClr val="00B050"/>
                </a:solidFill>
              </a:rPr>
              <a:t>Optimize</a:t>
            </a:r>
            <a:r>
              <a:rPr lang="en-US" sz="1800" b="1" dirty="0" smtClean="0"/>
              <a:t> </a:t>
            </a:r>
            <a:r>
              <a:rPr lang="en-US" sz="1800" dirty="0" smtClean="0"/>
              <a:t>and fine tune </a:t>
            </a:r>
            <a:r>
              <a:rPr lang="en-US" sz="1800" dirty="0" smtClean="0">
                <a:solidFill>
                  <a:srgbClr val="00B050"/>
                </a:solidFill>
              </a:rPr>
              <a:t>user experience </a:t>
            </a:r>
            <a:r>
              <a:rPr lang="en-US" sz="1800" dirty="0" smtClean="0"/>
              <a:t>to </a:t>
            </a:r>
            <a:r>
              <a:rPr lang="en-US" sz="1800" dirty="0" smtClean="0">
                <a:solidFill>
                  <a:srgbClr val="00B050"/>
                </a:solidFill>
              </a:rPr>
              <a:t>increase conversions and revenue</a:t>
            </a:r>
          </a:p>
          <a:p>
            <a:pPr>
              <a:buFont typeface="Arial" pitchFamily="34" charset="0"/>
              <a:buChar char="•"/>
            </a:pPr>
            <a:endParaRPr lang="en-US" sz="1800" dirty="0" smtClean="0"/>
          </a:p>
          <a:p>
            <a:pPr>
              <a:buFont typeface="Arial" pitchFamily="34" charset="0"/>
              <a:buChar char="•"/>
            </a:pPr>
            <a:r>
              <a:rPr lang="en-US" sz="1800" dirty="0" smtClean="0"/>
              <a:t> </a:t>
            </a:r>
            <a:r>
              <a:rPr lang="en-US" sz="1800" dirty="0" smtClean="0">
                <a:solidFill>
                  <a:srgbClr val="00B050"/>
                </a:solidFill>
              </a:rPr>
              <a:t>Reduce operation costs </a:t>
            </a:r>
            <a:r>
              <a:rPr lang="en-US" sz="1800" dirty="0" smtClean="0"/>
              <a:t>by customizing the solution to existing business processes, thereby also reducing man power costs by focusing on automation and productivity</a:t>
            </a:r>
          </a:p>
        </p:txBody>
      </p:sp>
    </p:spTree>
    <p:extLst>
      <p:ext uri="{BB962C8B-B14F-4D97-AF65-F5344CB8AC3E}">
        <p14:creationId xmlns:p14="http://schemas.microsoft.com/office/powerpoint/2010/main" xmlns="" val="3874820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Neur</a:t>
            </a:r>
            <a:r>
              <a:rPr lang="en-US" b="1" dirty="0" smtClean="0">
                <a:solidFill>
                  <a:srgbClr val="F89708"/>
                </a:solidFill>
              </a:rPr>
              <a:t>oSys</a:t>
            </a:r>
            <a:r>
              <a:rPr lang="en-US" b="1" dirty="0" smtClean="0"/>
              <a:t>tems for E-Commerce</a:t>
            </a:r>
            <a:endParaRPr lang="en-US" b="1" dirty="0"/>
          </a:p>
        </p:txBody>
      </p:sp>
      <p:sp>
        <p:nvSpPr>
          <p:cNvPr id="4"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dirty="0" smtClean="0">
                <a:solidFill>
                  <a:srgbClr val="FFFFFF"/>
                </a:solidFill>
              </a:rPr>
              <a:t>3_85</a:t>
            </a:r>
          </a:p>
        </p:txBody>
      </p:sp>
      <p:sp>
        <p:nvSpPr>
          <p:cNvPr id="12" name="TextBox 11"/>
          <p:cNvSpPr txBox="1"/>
          <p:nvPr/>
        </p:nvSpPr>
        <p:spPr>
          <a:xfrm>
            <a:off x="150812" y="1268277"/>
            <a:ext cx="9982200" cy="4781685"/>
          </a:xfrm>
          <a:prstGeom prst="rect">
            <a:avLst/>
          </a:prstGeom>
          <a:noFill/>
        </p:spPr>
        <p:txBody>
          <a:bodyPr wrap="square" lIns="36000" tIns="36000" rIns="36000" bIns="36000" rtlCol="0">
            <a:spAutoFit/>
          </a:bodyPr>
          <a:lstStyle/>
          <a:p>
            <a:pPr>
              <a:buFont typeface="Arial" pitchFamily="34" charset="0"/>
              <a:buChar char="•"/>
            </a:pPr>
            <a:r>
              <a:rPr lang="en-US" sz="1800" dirty="0" smtClean="0"/>
              <a:t> </a:t>
            </a:r>
            <a:r>
              <a:rPr lang="en-US" sz="1800" dirty="0" smtClean="0">
                <a:solidFill>
                  <a:schemeClr val="accent3">
                    <a:lumMod val="75000"/>
                  </a:schemeClr>
                </a:solidFill>
              </a:rPr>
              <a:t>Not limited </a:t>
            </a:r>
            <a:r>
              <a:rPr lang="en-US" sz="1800" dirty="0" smtClean="0"/>
              <a:t>by existing technical platforms or solutions as we have a custom built platform that has served our customers over the years. </a:t>
            </a:r>
            <a:r>
              <a:rPr lang="en-US" sz="1800" dirty="0" smtClean="0">
                <a:solidFill>
                  <a:srgbClr val="00B050"/>
                </a:solidFill>
              </a:rPr>
              <a:t>There is no limit to what we can offer, so your growth needs are secure</a:t>
            </a:r>
          </a:p>
          <a:p>
            <a:pPr>
              <a:buFont typeface="Arial" pitchFamily="34" charset="0"/>
              <a:buChar char="•"/>
            </a:pPr>
            <a:endParaRPr lang="en-US" sz="1800" dirty="0" smtClean="0"/>
          </a:p>
          <a:p>
            <a:pPr>
              <a:buFont typeface="Arial" pitchFamily="34" charset="0"/>
              <a:buChar char="•"/>
            </a:pPr>
            <a:r>
              <a:rPr lang="en-US" sz="1800" dirty="0" smtClean="0"/>
              <a:t> Most companies use open source solutions where you would have additional licensing costs for enterprise solutions. Furthermore additional </a:t>
            </a:r>
            <a:r>
              <a:rPr lang="en-US" sz="1800" dirty="0" err="1" smtClean="0"/>
              <a:t>plugin’s</a:t>
            </a:r>
            <a:r>
              <a:rPr lang="en-US" sz="1800" dirty="0" smtClean="0"/>
              <a:t> and capabilities cost more on a retainer basis as opposed to a one time fixed cost per feature. All this adds pressure to your infrastructure, man power, user experience and operation costs can spiral out of control without you having any way back. </a:t>
            </a:r>
            <a:r>
              <a:rPr lang="en-US" sz="1800" dirty="0" smtClean="0">
                <a:solidFill>
                  <a:srgbClr val="00B050"/>
                </a:solidFill>
              </a:rPr>
              <a:t>We discarded this approach many years back as it prevented us from offering our customers the solutions they needed. We can do what you need, when you need and exactly how you want it !</a:t>
            </a:r>
          </a:p>
          <a:p>
            <a:pPr>
              <a:buFont typeface="Arial" pitchFamily="34" charset="0"/>
              <a:buChar char="•"/>
            </a:pPr>
            <a:endParaRPr lang="en-US" sz="1800" dirty="0" smtClean="0"/>
          </a:p>
          <a:p>
            <a:pPr>
              <a:buFont typeface="Arial" pitchFamily="34" charset="0"/>
              <a:buChar char="•"/>
            </a:pPr>
            <a:r>
              <a:rPr lang="en-US" sz="1800" dirty="0" smtClean="0"/>
              <a:t> Proven track record of Zero critical defects backed by a Warranty</a:t>
            </a:r>
          </a:p>
          <a:p>
            <a:pPr>
              <a:buFont typeface="Arial" pitchFamily="34" charset="0"/>
              <a:buChar char="•"/>
            </a:pPr>
            <a:endParaRPr lang="en-US" sz="1800" dirty="0" smtClean="0"/>
          </a:p>
          <a:p>
            <a:pPr>
              <a:buFont typeface="Arial" pitchFamily="34" charset="0"/>
              <a:buChar char="•"/>
            </a:pPr>
            <a:r>
              <a:rPr lang="en-US" sz="1800" dirty="0" smtClean="0"/>
              <a:t> Your organization will be in complete control of your data, content &amp; operations, without needing any specialized platform technicians to operate it</a:t>
            </a:r>
          </a:p>
        </p:txBody>
      </p:sp>
    </p:spTree>
    <p:extLst>
      <p:ext uri="{BB962C8B-B14F-4D97-AF65-F5344CB8AC3E}">
        <p14:creationId xmlns:p14="http://schemas.microsoft.com/office/powerpoint/2010/main" xmlns="" val="3874820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Neur</a:t>
            </a:r>
            <a:r>
              <a:rPr lang="en-US" b="1" dirty="0" smtClean="0">
                <a:solidFill>
                  <a:srgbClr val="F89708"/>
                </a:solidFill>
              </a:rPr>
              <a:t>oSys</a:t>
            </a:r>
            <a:r>
              <a:rPr lang="en-US" b="1" dirty="0" smtClean="0"/>
              <a:t>tems (Work Ethics)</a:t>
            </a:r>
            <a:endParaRPr lang="en-US" b="1" dirty="0"/>
          </a:p>
        </p:txBody>
      </p:sp>
      <p:sp>
        <p:nvSpPr>
          <p:cNvPr id="4"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dirty="0" smtClean="0">
                <a:solidFill>
                  <a:srgbClr val="FFFFFF"/>
                </a:solidFill>
              </a:rPr>
              <a:t>3_85</a:t>
            </a:r>
          </a:p>
        </p:txBody>
      </p:sp>
      <p:sp>
        <p:nvSpPr>
          <p:cNvPr id="12" name="TextBox 11"/>
          <p:cNvSpPr txBox="1"/>
          <p:nvPr/>
        </p:nvSpPr>
        <p:spPr>
          <a:xfrm>
            <a:off x="150812" y="1205234"/>
            <a:ext cx="10058400" cy="5612681"/>
          </a:xfrm>
          <a:prstGeom prst="rect">
            <a:avLst/>
          </a:prstGeom>
          <a:noFill/>
        </p:spPr>
        <p:txBody>
          <a:bodyPr wrap="square" lIns="36000" tIns="36000" rIns="36000" bIns="36000" rtlCol="0">
            <a:spAutoFit/>
          </a:bodyPr>
          <a:lstStyle/>
          <a:p>
            <a:pPr>
              <a:buFont typeface="Arial" pitchFamily="34" charset="0"/>
              <a:buChar char="•"/>
            </a:pPr>
            <a:r>
              <a:rPr lang="en-US" sz="1800" dirty="0" smtClean="0"/>
              <a:t> </a:t>
            </a:r>
            <a:r>
              <a:rPr lang="en-US" sz="1800" b="1" dirty="0" smtClean="0"/>
              <a:t>Your success is our success</a:t>
            </a:r>
          </a:p>
          <a:p>
            <a:pPr>
              <a:buFont typeface="Arial" pitchFamily="34" charset="0"/>
              <a:buChar char="•"/>
            </a:pPr>
            <a:endParaRPr lang="en-US" sz="1800" dirty="0" smtClean="0"/>
          </a:p>
          <a:p>
            <a:pPr>
              <a:buFont typeface="Arial" pitchFamily="34" charset="0"/>
              <a:buChar char="•"/>
            </a:pPr>
            <a:r>
              <a:rPr lang="en-US" sz="1800" dirty="0" smtClean="0"/>
              <a:t> The people who are the </a:t>
            </a:r>
            <a:r>
              <a:rPr lang="en-US" sz="1800" b="1" dirty="0" smtClean="0"/>
              <a:t>face of the company </a:t>
            </a:r>
            <a:r>
              <a:rPr lang="en-US" sz="1800" dirty="0" smtClean="0"/>
              <a:t>are also industry </a:t>
            </a:r>
            <a:r>
              <a:rPr lang="en-US" sz="1800" b="1" dirty="0" smtClean="0"/>
              <a:t>recognized solution specialists</a:t>
            </a:r>
            <a:r>
              <a:rPr lang="en-US" sz="1800" dirty="0" smtClean="0"/>
              <a:t>, so you can be assured there is </a:t>
            </a:r>
            <a:r>
              <a:rPr lang="en-US" sz="1800" b="1" dirty="0" smtClean="0"/>
              <a:t>no marketing Bull Shit </a:t>
            </a:r>
            <a:r>
              <a:rPr lang="en-US" sz="1800" dirty="0" smtClean="0"/>
              <a:t>!</a:t>
            </a:r>
          </a:p>
          <a:p>
            <a:pPr>
              <a:buFont typeface="Arial" pitchFamily="34" charset="0"/>
              <a:buChar char="•"/>
            </a:pPr>
            <a:endParaRPr lang="en-US" sz="1800" dirty="0" smtClean="0"/>
          </a:p>
          <a:p>
            <a:pPr>
              <a:buFont typeface="Arial" pitchFamily="34" charset="0"/>
              <a:buChar char="•"/>
            </a:pPr>
            <a:r>
              <a:rPr lang="en-US" sz="1800" dirty="0" smtClean="0"/>
              <a:t> We talk </a:t>
            </a:r>
            <a:r>
              <a:rPr lang="en-US" sz="1800" b="1" dirty="0" smtClean="0"/>
              <a:t>facts, numbers and experience</a:t>
            </a:r>
            <a:r>
              <a:rPr lang="en-US" sz="1800" dirty="0" smtClean="0"/>
              <a:t>. No promises, only written contracts and commitment to what we say we will deliver, ….and we do deliver !</a:t>
            </a:r>
          </a:p>
          <a:p>
            <a:pPr>
              <a:buFont typeface="Arial" pitchFamily="34" charset="0"/>
              <a:buChar char="•"/>
            </a:pPr>
            <a:endParaRPr lang="en-US" sz="1800" dirty="0" smtClean="0"/>
          </a:p>
          <a:p>
            <a:pPr>
              <a:buFont typeface="Arial" pitchFamily="34" charset="0"/>
              <a:buChar char="•"/>
            </a:pPr>
            <a:r>
              <a:rPr lang="en-US" sz="1800" dirty="0" smtClean="0"/>
              <a:t> Give </a:t>
            </a:r>
            <a:r>
              <a:rPr lang="en-US" sz="1800" b="1" dirty="0" smtClean="0"/>
              <a:t>personalized attention </a:t>
            </a:r>
            <a:r>
              <a:rPr lang="en-US" sz="1800" dirty="0" smtClean="0"/>
              <a:t>to all our clients, while being </a:t>
            </a:r>
            <a:r>
              <a:rPr lang="en-US" sz="1800" b="1" dirty="0" smtClean="0"/>
              <a:t>professional</a:t>
            </a:r>
            <a:r>
              <a:rPr lang="en-US" sz="1800" dirty="0" smtClean="0"/>
              <a:t> and </a:t>
            </a:r>
            <a:r>
              <a:rPr lang="en-US" sz="1800" b="1" dirty="0" smtClean="0"/>
              <a:t>objective</a:t>
            </a:r>
          </a:p>
          <a:p>
            <a:pPr>
              <a:buFont typeface="Arial" pitchFamily="34" charset="0"/>
              <a:buChar char="•"/>
            </a:pPr>
            <a:endParaRPr lang="en-US" sz="1800" dirty="0" smtClean="0"/>
          </a:p>
          <a:p>
            <a:pPr>
              <a:buFont typeface="Arial" pitchFamily="34" charset="0"/>
              <a:buChar char="•"/>
            </a:pPr>
            <a:r>
              <a:rPr lang="en-US" sz="1800" dirty="0" smtClean="0"/>
              <a:t> We have worked with </a:t>
            </a:r>
            <a:r>
              <a:rPr lang="en-US" sz="1800" b="1" dirty="0" smtClean="0"/>
              <a:t>enterprise to small businesses</a:t>
            </a:r>
            <a:r>
              <a:rPr lang="en-US" sz="1800" dirty="0" smtClean="0"/>
              <a:t>. We know what solution works where and when</a:t>
            </a:r>
          </a:p>
          <a:p>
            <a:pPr>
              <a:buFont typeface="Arial" pitchFamily="34" charset="0"/>
              <a:buChar char="•"/>
            </a:pPr>
            <a:endParaRPr lang="en-US" sz="1800" dirty="0" smtClean="0"/>
          </a:p>
          <a:p>
            <a:pPr>
              <a:buFont typeface="Arial" pitchFamily="34" charset="0"/>
              <a:buChar char="•"/>
            </a:pPr>
            <a:r>
              <a:rPr lang="en-US" sz="1800" dirty="0" smtClean="0"/>
              <a:t> We understand the cost of re-doing something. We ensure we </a:t>
            </a:r>
            <a:r>
              <a:rPr lang="en-US" sz="1800" b="1" dirty="0" smtClean="0"/>
              <a:t>get it right the first time </a:t>
            </a:r>
            <a:r>
              <a:rPr lang="en-US" sz="1800" dirty="0" smtClean="0"/>
              <a:t>and also guide our clients in doing the right thing the first time</a:t>
            </a:r>
          </a:p>
          <a:p>
            <a:pPr>
              <a:buFont typeface="Arial" pitchFamily="34" charset="0"/>
              <a:buChar char="•"/>
            </a:pPr>
            <a:endParaRPr lang="en-US" sz="1800" dirty="0" smtClean="0"/>
          </a:p>
          <a:p>
            <a:pPr>
              <a:buFont typeface="Arial" pitchFamily="34" charset="0"/>
              <a:buChar char="•"/>
            </a:pPr>
            <a:r>
              <a:rPr lang="en-US" sz="1800" dirty="0" smtClean="0"/>
              <a:t> Transparent, Innovative, Honest and attention to detail</a:t>
            </a:r>
          </a:p>
          <a:p>
            <a:pPr>
              <a:buFont typeface="Arial" pitchFamily="34" charset="0"/>
              <a:buChar char="•"/>
            </a:pPr>
            <a:endParaRPr lang="en-US" sz="1800" dirty="0" smtClean="0"/>
          </a:p>
          <a:p>
            <a:pPr>
              <a:buFont typeface="Arial" pitchFamily="34" charset="0"/>
              <a:buChar char="•"/>
            </a:pPr>
            <a:r>
              <a:rPr lang="en-US" sz="1800" dirty="0" smtClean="0"/>
              <a:t> Any of our claims can be verified by any of our existing clients</a:t>
            </a:r>
          </a:p>
        </p:txBody>
      </p:sp>
    </p:spTree>
    <p:extLst>
      <p:ext uri="{BB962C8B-B14F-4D97-AF65-F5344CB8AC3E}">
        <p14:creationId xmlns:p14="http://schemas.microsoft.com/office/powerpoint/2010/main" xmlns="" val="3874820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Full suite of products &amp; services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xmlns="" val="3376352703"/>
              </p:ext>
            </p:extLst>
          </p:nvPr>
        </p:nvGraphicFramePr>
        <p:xfrm>
          <a:off x="608012" y="1305242"/>
          <a:ext cx="9296400" cy="5186680"/>
        </p:xfrm>
        <a:graphic>
          <a:graphicData uri="http://schemas.openxmlformats.org/drawingml/2006/table">
            <a:tbl>
              <a:tblPr firstRow="1" bandRow="1">
                <a:tableStyleId>{2D5ABB26-0587-4C30-8999-92F81FD0307C}</a:tableStyleId>
              </a:tblPr>
              <a:tblGrid>
                <a:gridCol w="2743200"/>
                <a:gridCol w="6553200"/>
              </a:tblGrid>
              <a:tr h="370840">
                <a:tc>
                  <a:txBody>
                    <a:bodyPr/>
                    <a:lstStyle/>
                    <a:p>
                      <a:pPr>
                        <a:buClrTx/>
                      </a:pPr>
                      <a:r>
                        <a:rPr lang="en-US" sz="1100" b="0" dirty="0" smtClean="0">
                          <a:solidFill>
                            <a:srgbClr val="000000"/>
                          </a:solidFill>
                        </a:rPr>
                        <a:t>Website design &amp; user experience </a:t>
                      </a:r>
                    </a:p>
                  </a:txBody>
                  <a:tcPr>
                    <a:solidFill>
                      <a:schemeClr val="bg2">
                        <a:lumMod val="75000"/>
                      </a:schemeClr>
                    </a:solidFill>
                  </a:tcPr>
                </a:tc>
                <a:tc>
                  <a:txBody>
                    <a:bodyPr/>
                    <a:lstStyle/>
                    <a:p>
                      <a:r>
                        <a:rPr lang="en-US" sz="1100" b="1" dirty="0" smtClean="0"/>
                        <a:t>Technology</a:t>
                      </a:r>
                      <a:r>
                        <a:rPr lang="en-US" sz="1100" b="1" baseline="0" dirty="0" smtClean="0"/>
                        <a:t> p</a:t>
                      </a:r>
                      <a:r>
                        <a:rPr lang="en-US" sz="1100" b="1" dirty="0" smtClean="0"/>
                        <a:t>artner</a:t>
                      </a:r>
                      <a:r>
                        <a:rPr lang="en-US" sz="1100" b="1" baseline="0" dirty="0" smtClean="0"/>
                        <a:t> </a:t>
                      </a:r>
                      <a:r>
                        <a:rPr lang="en-US" sz="1100" baseline="0" dirty="0" smtClean="0"/>
                        <a:t>to </a:t>
                      </a:r>
                      <a:r>
                        <a:rPr lang="en-US" sz="1100" b="1" baseline="0" dirty="0" smtClean="0"/>
                        <a:t>leading website designers </a:t>
                      </a:r>
                      <a:r>
                        <a:rPr lang="en-US" sz="1100" baseline="0" dirty="0" smtClean="0"/>
                        <a:t>in India, bringing together creative and technical aspects that enable </a:t>
                      </a:r>
                      <a:r>
                        <a:rPr lang="en-US" sz="1100" b="1" baseline="0" dirty="0" smtClean="0"/>
                        <a:t>superior user experience </a:t>
                      </a:r>
                      <a:r>
                        <a:rPr lang="en-US" sz="1100" baseline="0" dirty="0" smtClean="0"/>
                        <a:t>on the web </a:t>
                      </a:r>
                      <a:endParaRPr lang="en-US" sz="1100" dirty="0"/>
                    </a:p>
                  </a:txBody>
                  <a:tcPr>
                    <a:noFill/>
                  </a:tcPr>
                </a:tc>
              </a:tr>
              <a:tr h="370840">
                <a:tc>
                  <a:txBody>
                    <a:bodyPr/>
                    <a:lstStyle/>
                    <a:p>
                      <a:pPr>
                        <a:buClrTx/>
                      </a:pPr>
                      <a:r>
                        <a:rPr lang="en-US" sz="1100" b="0" dirty="0" smtClean="0">
                          <a:solidFill>
                            <a:srgbClr val="000000"/>
                          </a:solidFill>
                        </a:rPr>
                        <a:t>Website development</a:t>
                      </a:r>
                    </a:p>
                    <a:p>
                      <a:pPr>
                        <a:buClrTx/>
                      </a:pPr>
                      <a:endParaRPr lang="en-US" sz="1100" b="0" dirty="0">
                        <a:solidFill>
                          <a:srgbClr val="000000"/>
                        </a:solidFill>
                      </a:endParaRPr>
                    </a:p>
                  </a:txBody>
                  <a:tcPr>
                    <a:solidFill>
                      <a:srgbClr val="DDDDDD"/>
                    </a:solidFill>
                  </a:tcPr>
                </a:tc>
                <a:tc>
                  <a:txBody>
                    <a:bodyPr/>
                    <a:lstStyle/>
                    <a:p>
                      <a:r>
                        <a:rPr lang="en-US" sz="1100" dirty="0" smtClean="0"/>
                        <a:t>Implementing web</a:t>
                      </a:r>
                      <a:r>
                        <a:rPr lang="en-US" sz="1100" baseline="0" dirty="0" smtClean="0"/>
                        <a:t> design, to create </a:t>
                      </a:r>
                      <a:r>
                        <a:rPr lang="en-US" sz="1100" b="1" baseline="0" dirty="0" smtClean="0"/>
                        <a:t>static or dynamic websites</a:t>
                      </a:r>
                      <a:r>
                        <a:rPr lang="en-US" sz="1100" baseline="0" dirty="0" smtClean="0"/>
                        <a:t>, with full array of optional </a:t>
                      </a:r>
                      <a:r>
                        <a:rPr lang="en-US" sz="1100" b="1" baseline="0" dirty="0" smtClean="0"/>
                        <a:t>custom functionalities </a:t>
                      </a:r>
                      <a:endParaRPr lang="en-US" sz="1100" b="1" dirty="0"/>
                    </a:p>
                  </a:txBody>
                  <a:tcPr/>
                </a:tc>
              </a:tr>
              <a:tr h="370840">
                <a:tc>
                  <a:txBody>
                    <a:bodyPr/>
                    <a:lstStyle/>
                    <a:p>
                      <a:pPr>
                        <a:buClrTx/>
                      </a:pPr>
                      <a:r>
                        <a:rPr lang="en-US" sz="1100" b="0" dirty="0" smtClean="0">
                          <a:solidFill>
                            <a:srgbClr val="000000"/>
                          </a:solidFill>
                        </a:rPr>
                        <a:t>E-Commerce</a:t>
                      </a:r>
                    </a:p>
                    <a:p>
                      <a:pPr>
                        <a:buClrTx/>
                      </a:pPr>
                      <a:r>
                        <a:rPr lang="en-US" sz="1100" b="0" dirty="0" smtClean="0">
                          <a:solidFill>
                            <a:srgbClr val="000000"/>
                          </a:solidFill>
                        </a:rPr>
                        <a:t>&amp; Business Process customization</a:t>
                      </a:r>
                      <a:endParaRPr lang="en-US" sz="1100" b="0" dirty="0">
                        <a:solidFill>
                          <a:srgbClr val="000000"/>
                        </a:solidFill>
                      </a:endParaRPr>
                    </a:p>
                  </a:txBody>
                  <a:tcPr>
                    <a:solidFill>
                      <a:schemeClr val="tx2">
                        <a:lumMod val="75000"/>
                      </a:schemeClr>
                    </a:solidFill>
                  </a:tcPr>
                </a:tc>
                <a:tc>
                  <a:txBody>
                    <a:bodyPr/>
                    <a:lstStyle/>
                    <a:p>
                      <a:r>
                        <a:rPr lang="en-US" sz="1100" b="1" dirty="0" smtClean="0"/>
                        <a:t>End-to-end</a:t>
                      </a:r>
                      <a:r>
                        <a:rPr lang="en-US" sz="1100" b="1" baseline="0" dirty="0" smtClean="0"/>
                        <a:t> portal and ecommerce site </a:t>
                      </a:r>
                      <a:r>
                        <a:rPr lang="en-US" sz="1100" baseline="0" dirty="0" smtClean="0"/>
                        <a:t>development, with integrations such as payment gateway and cloud services etc.   Include: Powerful and flexible Search, Tracking, Orders &amp; Invoicing, Advanced Cart features, Flexible Reporting, Promotions &amp; Discounts, Mailing using customized templates and more.</a:t>
                      </a:r>
                    </a:p>
                  </a:txBody>
                  <a:tcPr>
                    <a:noFill/>
                  </a:tcPr>
                </a:tc>
              </a:tr>
              <a:tr h="370840">
                <a:tc>
                  <a:txBody>
                    <a:bodyPr/>
                    <a:lstStyle/>
                    <a:p>
                      <a:pPr marL="0" marR="0" indent="0" algn="l" defTabSz="981334"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rPr>
                        <a:t>Web security consulting</a:t>
                      </a:r>
                    </a:p>
                    <a:p>
                      <a:pPr>
                        <a:buClrTx/>
                      </a:pPr>
                      <a:endParaRPr lang="en-US" sz="1100" b="0" dirty="0">
                        <a:solidFill>
                          <a:srgbClr val="000000"/>
                        </a:solidFill>
                      </a:endParaRPr>
                    </a:p>
                  </a:txBody>
                  <a:tcPr>
                    <a:solidFill>
                      <a:srgbClr val="DDDDDD"/>
                    </a:solidFill>
                  </a:tcPr>
                </a:tc>
                <a:tc>
                  <a:txBody>
                    <a:bodyPr/>
                    <a:lstStyle/>
                    <a:p>
                      <a:r>
                        <a:rPr lang="en-US" sz="1100" dirty="0" smtClean="0"/>
                        <a:t>Expertise in </a:t>
                      </a:r>
                      <a:r>
                        <a:rPr lang="en-US" sz="1100" b="1" dirty="0" smtClean="0"/>
                        <a:t>protecting websites and applications </a:t>
                      </a:r>
                      <a:r>
                        <a:rPr lang="en-US" sz="1100" dirty="0" smtClean="0"/>
                        <a:t>on the web against hackers</a:t>
                      </a:r>
                      <a:endParaRPr lang="en-US" sz="1100" dirty="0"/>
                    </a:p>
                  </a:txBody>
                  <a:tcPr/>
                </a:tc>
              </a:tr>
              <a:tr h="370840">
                <a:tc>
                  <a:txBody>
                    <a:bodyPr/>
                    <a:lstStyle/>
                    <a:p>
                      <a:pPr>
                        <a:buClrTx/>
                      </a:pPr>
                      <a:r>
                        <a:rPr lang="en-US" sz="1100" b="0" dirty="0" smtClean="0">
                          <a:solidFill>
                            <a:srgbClr val="000000"/>
                          </a:solidFill>
                        </a:rPr>
                        <a:t>Web service development</a:t>
                      </a:r>
                      <a:endParaRPr lang="en-US" sz="1100" b="0" dirty="0">
                        <a:solidFill>
                          <a:srgbClr val="000000"/>
                        </a:solidFill>
                      </a:endParaRPr>
                    </a:p>
                  </a:txBody>
                  <a:tcPr>
                    <a:solidFill>
                      <a:schemeClr val="tx2">
                        <a:lumMod val="75000"/>
                      </a:schemeClr>
                    </a:solidFill>
                  </a:tcPr>
                </a:tc>
                <a:tc>
                  <a:txBody>
                    <a:bodyPr/>
                    <a:lstStyle/>
                    <a:p>
                      <a:r>
                        <a:rPr lang="en-US" sz="1100" dirty="0" smtClean="0"/>
                        <a:t>Services</a:t>
                      </a:r>
                      <a:r>
                        <a:rPr lang="en-US" sz="1100" baseline="0" dirty="0" smtClean="0"/>
                        <a:t> on websites to enable </a:t>
                      </a:r>
                      <a:r>
                        <a:rPr lang="en-US" sz="1100" b="1" baseline="0" dirty="0" smtClean="0"/>
                        <a:t>mobile application development</a:t>
                      </a:r>
                      <a:endParaRPr lang="en-US" sz="1100" b="1" dirty="0"/>
                    </a:p>
                  </a:txBody>
                  <a:tcPr>
                    <a:noFill/>
                  </a:tcPr>
                </a:tc>
              </a:tr>
              <a:tr h="370840">
                <a:tc>
                  <a:txBody>
                    <a:bodyPr/>
                    <a:lstStyle/>
                    <a:p>
                      <a:pPr>
                        <a:buClrTx/>
                      </a:pPr>
                      <a:r>
                        <a:rPr lang="en-US" sz="1100" b="0" dirty="0" smtClean="0">
                          <a:solidFill>
                            <a:srgbClr val="000000"/>
                          </a:solidFill>
                        </a:rPr>
                        <a:t>Website hosting</a:t>
                      </a:r>
                      <a:endParaRPr lang="en-US" sz="1100" b="0" dirty="0">
                        <a:solidFill>
                          <a:srgbClr val="000000"/>
                        </a:solidFill>
                      </a:endParaRPr>
                    </a:p>
                  </a:txBody>
                  <a:tcPr>
                    <a:solidFill>
                      <a:srgbClr val="DDDDDD"/>
                    </a:solidFill>
                  </a:tcPr>
                </a:tc>
                <a:tc>
                  <a:txBody>
                    <a:bodyPr/>
                    <a:lstStyle/>
                    <a:p>
                      <a:r>
                        <a:rPr lang="en-US" sz="1100" b="1" dirty="0" smtClean="0"/>
                        <a:t>Manage entire website set-up </a:t>
                      </a:r>
                      <a:r>
                        <a:rPr lang="en-US" sz="1100" dirty="0" smtClean="0"/>
                        <a:t>including hosting through third-party infrastructure providers</a:t>
                      </a:r>
                      <a:endParaRPr lang="en-US" sz="1100" dirty="0"/>
                    </a:p>
                  </a:txBody>
                  <a:tcPr/>
                </a:tc>
              </a:tr>
              <a:tr h="370840">
                <a:tc>
                  <a:txBody>
                    <a:bodyPr/>
                    <a:lstStyle/>
                    <a:p>
                      <a:pPr>
                        <a:buClrTx/>
                      </a:pPr>
                      <a:r>
                        <a:rPr lang="en-US" sz="1100" b="0" dirty="0" smtClean="0">
                          <a:solidFill>
                            <a:srgbClr val="000000"/>
                          </a:solidFill>
                        </a:rPr>
                        <a:t>Document, Data management &amp; image processing</a:t>
                      </a:r>
                      <a:endParaRPr lang="en-US" sz="1100" b="0" dirty="0">
                        <a:solidFill>
                          <a:srgbClr val="000000"/>
                        </a:solidFill>
                      </a:endParaRPr>
                    </a:p>
                  </a:txBody>
                  <a:tcPr>
                    <a:solidFill>
                      <a:schemeClr val="tx2">
                        <a:lumMod val="75000"/>
                      </a:schemeClr>
                    </a:solidFill>
                  </a:tcPr>
                </a:tc>
                <a:tc>
                  <a:txBody>
                    <a:bodyPr/>
                    <a:lstStyle/>
                    <a:p>
                      <a:r>
                        <a:rPr lang="en-US" sz="1100" dirty="0" smtClean="0"/>
                        <a:t>Allow </a:t>
                      </a:r>
                      <a:r>
                        <a:rPr lang="en-US" sz="1100" b="1" dirty="0" smtClean="0"/>
                        <a:t>centralized</a:t>
                      </a:r>
                      <a:r>
                        <a:rPr lang="en-US" sz="1100" b="1" baseline="0" dirty="0" smtClean="0"/>
                        <a:t> repository of document versioning </a:t>
                      </a:r>
                      <a:r>
                        <a:rPr lang="en-US" sz="1100" baseline="0" dirty="0" smtClean="0"/>
                        <a:t>and workflow management</a:t>
                      </a:r>
                      <a:endParaRPr lang="en-US" sz="1100" dirty="0"/>
                    </a:p>
                  </a:txBody>
                  <a:tcPr>
                    <a:noFill/>
                  </a:tcPr>
                </a:tc>
              </a:tr>
              <a:tr h="370840">
                <a:tc>
                  <a:txBody>
                    <a:bodyPr/>
                    <a:lstStyle/>
                    <a:p>
                      <a:pPr>
                        <a:buClrTx/>
                      </a:pPr>
                      <a:endParaRPr lang="en-US" sz="1100" b="0" dirty="0" smtClean="0">
                        <a:solidFill>
                          <a:srgbClr val="000000"/>
                        </a:solidFill>
                      </a:endParaRPr>
                    </a:p>
                    <a:p>
                      <a:pPr>
                        <a:buClrTx/>
                      </a:pPr>
                      <a:r>
                        <a:rPr lang="en-US" sz="1100" b="0" dirty="0" smtClean="0">
                          <a:solidFill>
                            <a:srgbClr val="000000"/>
                          </a:solidFill>
                        </a:rPr>
                        <a:t>Specific Business application development</a:t>
                      </a:r>
                    </a:p>
                    <a:p>
                      <a:pPr>
                        <a:buClrTx/>
                      </a:pPr>
                      <a:endParaRPr lang="en-US" sz="1100" b="0" dirty="0">
                        <a:solidFill>
                          <a:srgbClr val="000000"/>
                        </a:solidFill>
                      </a:endParaRPr>
                    </a:p>
                  </a:txBody>
                  <a:tcPr>
                    <a:solidFill>
                      <a:srgbClr val="DDDDDD"/>
                    </a:solidFill>
                  </a:tcPr>
                </a:tc>
                <a:tc>
                  <a:txBody>
                    <a:bodyPr/>
                    <a:lstStyle/>
                    <a:p>
                      <a:r>
                        <a:rPr lang="en-US" sz="1100" dirty="0" smtClean="0"/>
                        <a:t>Create </a:t>
                      </a:r>
                      <a:r>
                        <a:rPr lang="en-US" sz="1100" b="1" dirty="0" smtClean="0"/>
                        <a:t>custom</a:t>
                      </a:r>
                      <a:r>
                        <a:rPr lang="en-US" sz="1100" b="1" baseline="0" dirty="0" smtClean="0"/>
                        <a:t> business solutions </a:t>
                      </a:r>
                      <a:r>
                        <a:rPr lang="en-US" sz="1100" baseline="0" dirty="0" smtClean="0"/>
                        <a:t>to fulfill a specific need (eg. creating an invoicing system, partnership incentive model, custom development on salesforce.com etc)</a:t>
                      </a:r>
                      <a:endParaRPr lang="en-US" sz="1100" dirty="0"/>
                    </a:p>
                  </a:txBody>
                  <a:tcPr/>
                </a:tc>
              </a:tr>
              <a:tr h="370840">
                <a:tc>
                  <a:txBody>
                    <a:bodyPr/>
                    <a:lstStyle/>
                    <a:p>
                      <a:pPr>
                        <a:buClrTx/>
                      </a:pPr>
                      <a:r>
                        <a:rPr lang="en-US" sz="1100" b="0" i="0" kern="1200" dirty="0" smtClean="0">
                          <a:solidFill>
                            <a:srgbClr val="000000"/>
                          </a:solidFill>
                          <a:effectLst/>
                          <a:latin typeface="+mn-lt"/>
                          <a:ea typeface="+mn-ea"/>
                          <a:cs typeface="+mn-cs"/>
                        </a:rPr>
                        <a:t>E-Marketing</a:t>
                      </a:r>
                      <a:endParaRPr lang="en-US" sz="900" b="0" dirty="0">
                        <a:solidFill>
                          <a:srgbClr val="000000"/>
                        </a:solidFill>
                      </a:endParaRPr>
                    </a:p>
                  </a:txBody>
                  <a:tcPr>
                    <a:solidFill>
                      <a:schemeClr val="tx2">
                        <a:lumMod val="75000"/>
                      </a:schemeClr>
                    </a:solidFill>
                  </a:tcPr>
                </a:tc>
                <a:tc>
                  <a:txBody>
                    <a:bodyPr/>
                    <a:lstStyle/>
                    <a:p>
                      <a:r>
                        <a:rPr lang="en-US" sz="1100" dirty="0" smtClean="0"/>
                        <a:t>Technology partner</a:t>
                      </a:r>
                      <a:r>
                        <a:rPr lang="en-US" sz="1100" baseline="0" dirty="0" smtClean="0"/>
                        <a:t> to leading social media and web marketing experts that can help attract higher traffic; </a:t>
                      </a:r>
                      <a:r>
                        <a:rPr lang="en-US" sz="1100" b="1" baseline="0" dirty="0" smtClean="0"/>
                        <a:t>bulk promotions mailers and newsletters. </a:t>
                      </a:r>
                      <a:r>
                        <a:rPr lang="en-US" sz="1100" b="0" baseline="0" dirty="0" smtClean="0"/>
                        <a:t>We can also help you with your Social Media strategy, Content writing, PR and more.</a:t>
                      </a:r>
                      <a:endParaRPr lang="en-US" sz="1100" b="0" dirty="0"/>
                    </a:p>
                  </a:txBody>
                  <a:tcPr>
                    <a:noFill/>
                  </a:tcPr>
                </a:tc>
              </a:tr>
              <a:tr h="370840">
                <a:tc>
                  <a:txBody>
                    <a:bodyPr/>
                    <a:lstStyle/>
                    <a:p>
                      <a:pPr marL="0" marR="0" indent="0" algn="l" defTabSz="981334" rtl="0" eaLnBrk="1" fontAlgn="auto" latinLnBrk="0" hangingPunct="1">
                        <a:lnSpc>
                          <a:spcPct val="100000"/>
                        </a:lnSpc>
                        <a:spcBef>
                          <a:spcPts val="0"/>
                        </a:spcBef>
                        <a:spcAft>
                          <a:spcPts val="0"/>
                        </a:spcAft>
                        <a:buClrTx/>
                        <a:buSzTx/>
                        <a:buFontTx/>
                        <a:buNone/>
                        <a:tabLst/>
                        <a:defRPr/>
                      </a:pPr>
                      <a:r>
                        <a:rPr lang="en-US" sz="1100" b="0" i="0" kern="1200" dirty="0" smtClean="0">
                          <a:solidFill>
                            <a:srgbClr val="000000"/>
                          </a:solidFill>
                          <a:effectLst/>
                          <a:latin typeface="+mn-lt"/>
                          <a:ea typeface="+mn-ea"/>
                          <a:cs typeface="+mn-cs"/>
                        </a:rPr>
                        <a:t>Cloud development with Amazon, SalesForce, Google</a:t>
                      </a:r>
                    </a:p>
                    <a:p>
                      <a:pPr>
                        <a:buClrTx/>
                      </a:pPr>
                      <a:endParaRPr lang="en-US" sz="900" b="0" dirty="0">
                        <a:solidFill>
                          <a:srgbClr val="000000"/>
                        </a:solidFill>
                      </a:endParaRPr>
                    </a:p>
                  </a:txBody>
                  <a:tcPr>
                    <a:solidFill>
                      <a:srgbClr val="DDDDDD"/>
                    </a:solidFill>
                  </a:tcPr>
                </a:tc>
                <a:tc>
                  <a:txBody>
                    <a:bodyPr/>
                    <a:lstStyle/>
                    <a:p>
                      <a:r>
                        <a:rPr lang="en-US" sz="1100" dirty="0" smtClean="0"/>
                        <a:t>Leverage existing cloud services that a business may have purchased, to deliver</a:t>
                      </a:r>
                      <a:r>
                        <a:rPr lang="en-US" sz="1100" baseline="0" dirty="0" smtClean="0"/>
                        <a:t> </a:t>
                      </a:r>
                      <a:r>
                        <a:rPr lang="en-US" sz="1100" b="1" baseline="0" dirty="0" smtClean="0"/>
                        <a:t>custom business solutions</a:t>
                      </a:r>
                      <a:endParaRPr lang="en-US" sz="1100" b="1" dirty="0"/>
                    </a:p>
                  </a:txBody>
                  <a:tcPr/>
                </a:tc>
              </a:tr>
            </a:tbl>
          </a:graphicData>
        </a:graphic>
      </p:graphicFrame>
      <p:sp>
        <p:nvSpPr>
          <p:cNvPr id="5"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smtClean="0">
              <a:solidFill>
                <a:srgbClr val="FFFFFF"/>
              </a:solidFill>
            </a:endParaRPr>
          </a:p>
        </p:txBody>
      </p:sp>
      <p:sp>
        <p:nvSpPr>
          <p:cNvPr id="6" name="Rounded Rectangle 5"/>
          <p:cNvSpPr/>
          <p:nvPr/>
        </p:nvSpPr>
        <p:spPr>
          <a:xfrm>
            <a:off x="0" y="1304296"/>
            <a:ext cx="608012" cy="2688266"/>
          </a:xfrm>
          <a:prstGeom prst="roundRect">
            <a:avLst/>
          </a:prstGeom>
          <a:solidFill>
            <a:srgbClr val="333333"/>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400" b="1" dirty="0" smtClean="0">
                <a:solidFill>
                  <a:srgbClr val="FFFFFF"/>
                </a:solidFill>
              </a:rPr>
              <a:t>Web solutions</a:t>
            </a:r>
          </a:p>
        </p:txBody>
      </p:sp>
      <p:sp>
        <p:nvSpPr>
          <p:cNvPr id="7" name="Rounded Rectangle 6"/>
          <p:cNvSpPr/>
          <p:nvPr/>
        </p:nvSpPr>
        <p:spPr>
          <a:xfrm>
            <a:off x="0" y="4144962"/>
            <a:ext cx="608012" cy="2133600"/>
          </a:xfrm>
          <a:prstGeom prst="roundRect">
            <a:avLst/>
          </a:prstGeom>
          <a:solidFill>
            <a:srgbClr val="333333"/>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400" b="1" dirty="0" smtClean="0">
                <a:solidFill>
                  <a:srgbClr val="FFFFFF"/>
                </a:solidFill>
              </a:rPr>
              <a:t>Business services</a:t>
            </a:r>
          </a:p>
        </p:txBody>
      </p:sp>
    </p:spTree>
    <p:extLst>
      <p:ext uri="{BB962C8B-B14F-4D97-AF65-F5344CB8AC3E}">
        <p14:creationId xmlns:p14="http://schemas.microsoft.com/office/powerpoint/2010/main" xmlns="" val="1994033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About Neur</a:t>
            </a:r>
            <a:r>
              <a:rPr lang="en-US" b="1" dirty="0" smtClean="0">
                <a:solidFill>
                  <a:srgbClr val="F89708"/>
                </a:solidFill>
              </a:rPr>
              <a:t>oSys</a:t>
            </a:r>
            <a:r>
              <a:rPr lang="en-US" b="1" dirty="0" smtClean="0"/>
              <a:t>tems</a:t>
            </a:r>
            <a:endParaRPr lang="en-US" b="1" dirty="0"/>
          </a:p>
        </p:txBody>
      </p:sp>
      <p:sp>
        <p:nvSpPr>
          <p:cNvPr id="3" name="TextBox 2"/>
          <p:cNvSpPr txBox="1"/>
          <p:nvPr>
            <p:custDataLst>
              <p:tags r:id="rId1"/>
            </p:custDataLst>
          </p:nvPr>
        </p:nvSpPr>
        <p:spPr>
          <a:xfrm>
            <a:off x="150812" y="1173162"/>
            <a:ext cx="9982200" cy="4345668"/>
          </a:xfrm>
          <a:prstGeom prst="rect">
            <a:avLst/>
          </a:prstGeom>
          <a:noFill/>
        </p:spPr>
        <p:txBody>
          <a:bodyPr vert="horz" wrap="square" lIns="36000" tIns="36000" rIns="36000" bIns="36000" rtlCol="0">
            <a:spAutoFit/>
          </a:bodyPr>
          <a:lstStyle/>
          <a:p>
            <a:pPr marL="182563" indent="-182563">
              <a:spcBef>
                <a:spcPts val="672"/>
              </a:spcBef>
              <a:buSzPct val="100000"/>
              <a:buFont typeface="Verdana"/>
              <a:buChar char="•"/>
            </a:pPr>
            <a:r>
              <a:rPr lang="en-US" sz="1400" dirty="0" smtClean="0">
                <a:solidFill>
                  <a:schemeClr val="bg1">
                    <a:lumMod val="10000"/>
                  </a:schemeClr>
                </a:solidFill>
              </a:rPr>
              <a:t>Founded in winter </a:t>
            </a:r>
            <a:r>
              <a:rPr lang="en-US" sz="1400" b="1" dirty="0" smtClean="0">
                <a:solidFill>
                  <a:schemeClr val="bg1">
                    <a:lumMod val="10000"/>
                  </a:schemeClr>
                </a:solidFill>
              </a:rPr>
              <a:t>2009 </a:t>
            </a:r>
            <a:r>
              <a:rPr lang="en-US" sz="1400" dirty="0" smtClean="0">
                <a:solidFill>
                  <a:schemeClr val="bg1">
                    <a:lumMod val="10000"/>
                  </a:schemeClr>
                </a:solidFill>
              </a:rPr>
              <a:t>by Arjun Dhar </a:t>
            </a:r>
            <a:r>
              <a:rPr lang="en-US" sz="1400" b="1" dirty="0" smtClean="0">
                <a:solidFill>
                  <a:schemeClr val="bg1">
                    <a:lumMod val="10000"/>
                  </a:schemeClr>
                </a:solidFill>
              </a:rPr>
              <a:t>in New Delhi, India</a:t>
            </a:r>
            <a:endParaRPr lang="en-US" sz="1400" dirty="0" smtClean="0">
              <a:solidFill>
                <a:schemeClr val="bg1">
                  <a:lumMod val="10000"/>
                </a:schemeClr>
              </a:solidFill>
            </a:endParaRPr>
          </a:p>
          <a:p>
            <a:pPr marL="182563" lvl="1" indent="-182563">
              <a:spcBef>
                <a:spcPts val="672"/>
              </a:spcBef>
              <a:buSzPct val="100000"/>
              <a:buFont typeface="Verdana"/>
              <a:buChar char="•"/>
            </a:pPr>
            <a:r>
              <a:rPr lang="en-US" sz="1300" dirty="0" smtClean="0">
                <a:solidFill>
                  <a:schemeClr val="bg1">
                    <a:lumMod val="10000"/>
                  </a:schemeClr>
                </a:solidFill>
              </a:rPr>
              <a:t>Specialize in Web Development and E-Commerce; we also experiment and research with new concepts</a:t>
            </a:r>
          </a:p>
          <a:p>
            <a:pPr marL="182563" lvl="1" indent="-182563">
              <a:spcBef>
                <a:spcPts val="672"/>
              </a:spcBef>
              <a:buSzPct val="100000"/>
              <a:buFont typeface="Verdana"/>
              <a:buChar char="•"/>
            </a:pPr>
            <a:r>
              <a:rPr lang="en-US" sz="1300" dirty="0" smtClean="0">
                <a:solidFill>
                  <a:schemeClr val="bg1">
                    <a:lumMod val="10000"/>
                  </a:schemeClr>
                </a:solidFill>
              </a:rPr>
              <a:t>Additional </a:t>
            </a:r>
            <a:r>
              <a:rPr lang="en-US" sz="1300" b="1" dirty="0" smtClean="0">
                <a:solidFill>
                  <a:schemeClr val="bg1">
                    <a:lumMod val="10000"/>
                  </a:schemeClr>
                </a:solidFill>
              </a:rPr>
              <a:t>synergy with partner companies </a:t>
            </a:r>
            <a:r>
              <a:rPr lang="en-US" sz="1300" dirty="0" smtClean="0">
                <a:solidFill>
                  <a:schemeClr val="bg1">
                    <a:lumMod val="10000"/>
                  </a:schemeClr>
                </a:solidFill>
              </a:rPr>
              <a:t>who specialize in Concept Design, PR and marketing</a:t>
            </a:r>
          </a:p>
          <a:p>
            <a:pPr marL="182563" indent="-182563">
              <a:spcBef>
                <a:spcPts val="672"/>
              </a:spcBef>
              <a:buSzPct val="100000"/>
              <a:buFont typeface="Verdana"/>
              <a:buChar char="•"/>
            </a:pPr>
            <a:r>
              <a:rPr lang="en-US" sz="1300" dirty="0" smtClean="0">
                <a:solidFill>
                  <a:schemeClr val="bg1">
                    <a:lumMod val="10000"/>
                  </a:schemeClr>
                </a:solidFill>
              </a:rPr>
              <a:t>Aim on providing </a:t>
            </a:r>
            <a:r>
              <a:rPr lang="en-US" sz="1300" b="1" dirty="0" smtClean="0">
                <a:solidFill>
                  <a:schemeClr val="bg1">
                    <a:lumMod val="10000"/>
                  </a:schemeClr>
                </a:solidFill>
              </a:rPr>
              <a:t>end-to-end </a:t>
            </a:r>
            <a:r>
              <a:rPr lang="en-US" sz="1300" b="1" dirty="0">
                <a:solidFill>
                  <a:schemeClr val="bg1">
                    <a:lumMod val="10000"/>
                  </a:schemeClr>
                </a:solidFill>
              </a:rPr>
              <a:t>service </a:t>
            </a:r>
            <a:r>
              <a:rPr lang="en-US" sz="1300" b="1" dirty="0" smtClean="0">
                <a:solidFill>
                  <a:schemeClr val="bg1">
                    <a:lumMod val="10000"/>
                  </a:schemeClr>
                </a:solidFill>
              </a:rPr>
              <a:t>to customers, </a:t>
            </a:r>
            <a:r>
              <a:rPr lang="en-US" sz="1300" dirty="0" smtClean="0">
                <a:solidFill>
                  <a:schemeClr val="bg1">
                    <a:lumMod val="10000"/>
                  </a:schemeClr>
                </a:solidFill>
              </a:rPr>
              <a:t>with single point of contact  (</a:t>
            </a:r>
            <a:r>
              <a:rPr lang="en-US" sz="1300" i="1" dirty="0" smtClean="0">
                <a:solidFill>
                  <a:schemeClr val="bg1">
                    <a:lumMod val="10000"/>
                  </a:schemeClr>
                </a:solidFill>
              </a:rPr>
              <a:t>see products &amp; services</a:t>
            </a:r>
            <a:r>
              <a:rPr lang="en-US" sz="1300" dirty="0" smtClean="0">
                <a:solidFill>
                  <a:schemeClr val="bg1">
                    <a:lumMod val="10000"/>
                  </a:schemeClr>
                </a:solidFill>
              </a:rPr>
              <a:t>)</a:t>
            </a:r>
          </a:p>
          <a:p>
            <a:pPr marL="182563" indent="-182563">
              <a:spcBef>
                <a:spcPts val="672"/>
              </a:spcBef>
              <a:buSzPct val="100000"/>
              <a:buFont typeface="Verdana"/>
              <a:buChar char="•"/>
            </a:pPr>
            <a:r>
              <a:rPr lang="en-US" sz="1300" dirty="0" smtClean="0">
                <a:solidFill>
                  <a:schemeClr val="bg1">
                    <a:lumMod val="10000"/>
                  </a:schemeClr>
                </a:solidFill>
              </a:rPr>
              <a:t>Help includes all IT </a:t>
            </a:r>
            <a:r>
              <a:rPr lang="en-US" sz="1300" dirty="0">
                <a:solidFill>
                  <a:schemeClr val="bg1">
                    <a:lumMod val="10000"/>
                  </a:schemeClr>
                </a:solidFill>
              </a:rPr>
              <a:t>aspects related to hosting, performance, </a:t>
            </a:r>
            <a:r>
              <a:rPr lang="en-US" sz="1300" dirty="0" smtClean="0">
                <a:solidFill>
                  <a:schemeClr val="bg1">
                    <a:lumMod val="10000"/>
                  </a:schemeClr>
                </a:solidFill>
              </a:rPr>
              <a:t>security, consulting </a:t>
            </a:r>
            <a:r>
              <a:rPr lang="en-US" sz="1300" dirty="0">
                <a:solidFill>
                  <a:schemeClr val="bg1">
                    <a:lumMod val="10000"/>
                  </a:schemeClr>
                </a:solidFill>
              </a:rPr>
              <a:t>etc</a:t>
            </a:r>
            <a:r>
              <a:rPr lang="en-US" sz="1300" dirty="0" smtClean="0">
                <a:solidFill>
                  <a:schemeClr val="bg1">
                    <a:lumMod val="10000"/>
                  </a:schemeClr>
                </a:solidFill>
              </a:rPr>
              <a:t>. for the website</a:t>
            </a:r>
          </a:p>
          <a:p>
            <a:pPr marL="182563" indent="-182563">
              <a:spcBef>
                <a:spcPts val="672"/>
              </a:spcBef>
              <a:buSzPct val="100000"/>
              <a:buFont typeface="Verdana"/>
              <a:buChar char="•"/>
            </a:pPr>
            <a:r>
              <a:rPr lang="en-US" sz="1300" dirty="0" smtClean="0">
                <a:solidFill>
                  <a:schemeClr val="bg1">
                    <a:lumMod val="10000"/>
                  </a:schemeClr>
                </a:solidFill>
              </a:rPr>
              <a:t>Focus on continuous innovation &amp; learning, sharing experiences, best practices</a:t>
            </a:r>
          </a:p>
          <a:p>
            <a:pPr marL="182563" indent="-182563">
              <a:spcBef>
                <a:spcPts val="672"/>
              </a:spcBef>
              <a:buSzPct val="100000"/>
              <a:buFont typeface="Verdana"/>
              <a:buChar char="•"/>
            </a:pPr>
            <a:r>
              <a:rPr lang="en-US" sz="1300" dirty="0" smtClean="0">
                <a:solidFill>
                  <a:schemeClr val="bg1">
                    <a:lumMod val="10000"/>
                  </a:schemeClr>
                </a:solidFill>
              </a:rPr>
              <a:t>Focus on delivering sustainable solutions that result in low long term costs and higher yield</a:t>
            </a:r>
          </a:p>
          <a:p>
            <a:pPr marL="182563" indent="-182563">
              <a:spcBef>
                <a:spcPts val="672"/>
              </a:spcBef>
              <a:buSzPct val="100000"/>
              <a:buFont typeface="Verdana"/>
              <a:buChar char="•"/>
            </a:pPr>
            <a:r>
              <a:rPr lang="en-US" sz="1300" dirty="0" smtClean="0">
                <a:solidFill>
                  <a:schemeClr val="bg1">
                    <a:lumMod val="10000"/>
                  </a:schemeClr>
                </a:solidFill>
              </a:rPr>
              <a:t>Over Ten end-to-end projects </a:t>
            </a:r>
            <a:r>
              <a:rPr lang="en-US" sz="1300" dirty="0">
                <a:solidFill>
                  <a:schemeClr val="bg1">
                    <a:lumMod val="10000"/>
                  </a:schemeClr>
                </a:solidFill>
              </a:rPr>
              <a:t>successfully </a:t>
            </a:r>
            <a:r>
              <a:rPr lang="en-US" sz="1300" dirty="0" smtClean="0">
                <a:solidFill>
                  <a:schemeClr val="bg1">
                    <a:lumMod val="10000"/>
                  </a:schemeClr>
                </a:solidFill>
              </a:rPr>
              <a:t>delivered</a:t>
            </a:r>
          </a:p>
          <a:p>
            <a:pPr marL="182563" indent="-182563">
              <a:spcBef>
                <a:spcPts val="672"/>
              </a:spcBef>
              <a:buSzPct val="100000"/>
              <a:buFont typeface="Verdana"/>
              <a:buChar char="•"/>
            </a:pPr>
            <a:endParaRPr lang="en-US" sz="1300" dirty="0" smtClean="0">
              <a:solidFill>
                <a:schemeClr val="bg1">
                  <a:lumMod val="10000"/>
                </a:schemeClr>
              </a:solidFill>
            </a:endParaRPr>
          </a:p>
          <a:p>
            <a:pPr marL="182563" indent="-182563">
              <a:spcBef>
                <a:spcPts val="672"/>
              </a:spcBef>
              <a:buSzPct val="100000"/>
              <a:buFont typeface="Verdana"/>
              <a:buChar char="•"/>
            </a:pPr>
            <a:r>
              <a:rPr lang="en-US" sz="1300" dirty="0" smtClean="0">
                <a:solidFill>
                  <a:schemeClr val="bg1">
                    <a:lumMod val="10000"/>
                  </a:schemeClr>
                </a:solidFill>
              </a:rPr>
              <a:t>Strong belief in Work ethics. Only promise what one can commit to and build long term relations which assert Trust</a:t>
            </a:r>
          </a:p>
          <a:p>
            <a:pPr marL="182563" indent="-182563">
              <a:spcBef>
                <a:spcPts val="672"/>
              </a:spcBef>
              <a:buSzPct val="100000"/>
              <a:buFont typeface="Verdana"/>
              <a:buChar char="•"/>
            </a:pPr>
            <a:r>
              <a:rPr lang="en-US" sz="1300" dirty="0" smtClean="0">
                <a:solidFill>
                  <a:schemeClr val="bg1">
                    <a:lumMod val="10000"/>
                  </a:schemeClr>
                </a:solidFill>
              </a:rPr>
              <a:t>Believe in providing personal attention to customer needs</a:t>
            </a:r>
          </a:p>
          <a:p>
            <a:pPr marL="182563" indent="-182563">
              <a:spcBef>
                <a:spcPts val="672"/>
              </a:spcBef>
              <a:buSzPct val="100000"/>
              <a:buFont typeface="Verdana"/>
              <a:buChar char="•"/>
            </a:pPr>
            <a:r>
              <a:rPr lang="en-US" sz="1300" dirty="0" smtClean="0">
                <a:solidFill>
                  <a:schemeClr val="bg1">
                    <a:lumMod val="10000"/>
                  </a:schemeClr>
                </a:solidFill>
              </a:rPr>
              <a:t>We promote a </a:t>
            </a:r>
            <a:r>
              <a:rPr lang="en-US" sz="1300" b="1" dirty="0" smtClean="0">
                <a:solidFill>
                  <a:schemeClr val="bg1">
                    <a:lumMod val="10000"/>
                  </a:schemeClr>
                </a:solidFill>
              </a:rPr>
              <a:t>disciplined &amp; dedicated </a:t>
            </a:r>
            <a:r>
              <a:rPr lang="en-US" sz="1300" dirty="0" smtClean="0">
                <a:solidFill>
                  <a:schemeClr val="bg1">
                    <a:lumMod val="10000"/>
                  </a:schemeClr>
                </a:solidFill>
              </a:rPr>
              <a:t>work ethic that is yet </a:t>
            </a:r>
            <a:r>
              <a:rPr lang="en-US" sz="1300" b="1" dirty="0" smtClean="0">
                <a:solidFill>
                  <a:schemeClr val="bg1">
                    <a:lumMod val="10000"/>
                  </a:schemeClr>
                </a:solidFill>
              </a:rPr>
              <a:t>informal and innovative</a:t>
            </a:r>
          </a:p>
          <a:p>
            <a:pPr marL="182563" indent="-182563">
              <a:spcBef>
                <a:spcPts val="672"/>
              </a:spcBef>
              <a:buSzPct val="100000"/>
              <a:buFont typeface="Verdana"/>
              <a:buChar char="•"/>
            </a:pPr>
            <a:r>
              <a:rPr lang="en-US" sz="1300" dirty="0" smtClean="0">
                <a:solidFill>
                  <a:schemeClr val="bg1">
                    <a:lumMod val="10000"/>
                  </a:schemeClr>
                </a:solidFill>
              </a:rPr>
              <a:t>Never shy of sharing our honest opinions with our customers</a:t>
            </a:r>
          </a:p>
          <a:p>
            <a:pPr marL="182563" indent="-182563">
              <a:spcBef>
                <a:spcPts val="672"/>
              </a:spcBef>
              <a:buSzPct val="100000"/>
              <a:buFont typeface="Verdana"/>
              <a:buChar char="•"/>
            </a:pPr>
            <a:endParaRPr lang="en-US" sz="1300" dirty="0" smtClean="0">
              <a:solidFill>
                <a:schemeClr val="bg1">
                  <a:lumMod val="10000"/>
                </a:schemeClr>
              </a:solidFill>
            </a:endParaRPr>
          </a:p>
          <a:p>
            <a:pPr marL="182563" indent="-182563">
              <a:spcBef>
                <a:spcPts val="672"/>
              </a:spcBef>
              <a:buSzPct val="100000"/>
              <a:buFont typeface="Verdana"/>
              <a:buChar char="•"/>
            </a:pPr>
            <a:endParaRPr lang="en-US" sz="1300" dirty="0" smtClean="0">
              <a:solidFill>
                <a:schemeClr val="bg1">
                  <a:lumMod val="10000"/>
                </a:schemeClr>
              </a:solidFill>
            </a:endParaRPr>
          </a:p>
        </p:txBody>
      </p:sp>
      <p:sp>
        <p:nvSpPr>
          <p:cNvPr id="4"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dirty="0" smtClean="0">
                <a:solidFill>
                  <a:srgbClr val="FFFFFF"/>
                </a:solidFill>
              </a:rPr>
              <a:t>3_85</a:t>
            </a:r>
          </a:p>
        </p:txBody>
      </p:sp>
      <p:pic>
        <p:nvPicPr>
          <p:cNvPr id="2050" name="Picture 2" descr="https://d18mndwqn168u.cloudfront.net/img/generic/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5412" y="6278562"/>
            <a:ext cx="1724025" cy="5619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Nur 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0412" y="5668962"/>
            <a:ext cx="935591" cy="93559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0" y="6596424"/>
            <a:ext cx="1481743" cy="626701"/>
          </a:xfrm>
          <a:prstGeom prst="rect">
            <a:avLst/>
          </a:prstGeom>
          <a:solidFill>
            <a:schemeClr val="bg2"/>
          </a:solidFill>
        </p:spPr>
        <p:txBody>
          <a:bodyPr wrap="none" lIns="36000" tIns="36000" rIns="36000" bIns="36000" rtlCol="0">
            <a:spAutoFit/>
          </a:bodyPr>
          <a:lstStyle/>
          <a:p>
            <a:r>
              <a:rPr lang="en-US" sz="1800" b="1" dirty="0" smtClean="0">
                <a:solidFill>
                  <a:schemeClr val="tx2">
                    <a:lumMod val="75000"/>
                  </a:schemeClr>
                </a:solidFill>
              </a:rPr>
              <a:t>Some of </a:t>
            </a:r>
          </a:p>
          <a:p>
            <a:r>
              <a:rPr lang="en-US" sz="1800" b="1" dirty="0" smtClean="0">
                <a:solidFill>
                  <a:schemeClr val="tx2">
                    <a:lumMod val="75000"/>
                  </a:schemeClr>
                </a:solidFill>
              </a:rPr>
              <a:t>Our clients</a:t>
            </a:r>
          </a:p>
        </p:txBody>
      </p:sp>
      <p:pic>
        <p:nvPicPr>
          <p:cNvPr id="2054" name="Picture 6" descr="http://avasara.in/img/avasara_logo.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04212" y="5516562"/>
            <a:ext cx="1559239" cy="1028435"/>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trueso.co.in/img/home/rows/Log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13412" y="6202362"/>
            <a:ext cx="2057400" cy="831715"/>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wrap.co.in/img/logo.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75412" y="5592762"/>
            <a:ext cx="1359078" cy="540710"/>
          </a:xfrm>
          <a:prstGeom prst="rect">
            <a:avLst/>
          </a:prstGeom>
          <a:noFill/>
          <a:extLst>
            <a:ext uri="{909E8E84-426E-40DD-AFC4-6F175D3DCCD1}">
              <a14:hiddenFill xmlns:a14="http://schemas.microsoft.com/office/drawing/2010/main" xmlns="">
                <a:solidFill>
                  <a:srgbClr val="FFFFFF"/>
                </a:solidFill>
              </a14:hiddenFill>
            </a:ext>
          </a:extLst>
        </p:spPr>
      </p:pic>
      <p:pic>
        <p:nvPicPr>
          <p:cNvPr id="2059" name="Picture 1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03212" y="5821362"/>
            <a:ext cx="2066924" cy="7857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74820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d18mndwqn168u.cloudfront.net/img/generic/logo.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7012" y="182562"/>
            <a:ext cx="1724025" cy="5619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custDataLst>
              <p:tags r:id="rId1"/>
            </p:custDataLst>
          </p:nvPr>
        </p:nvSpPr>
        <p:spPr>
          <a:xfrm>
            <a:off x="227012" y="1401762"/>
            <a:ext cx="2209800" cy="5815301"/>
          </a:xfrm>
          <a:prstGeom prst="rect">
            <a:avLst/>
          </a:prstGeom>
          <a:noFill/>
        </p:spPr>
        <p:txBody>
          <a:bodyPr vert="horz" wrap="square" lIns="36000" tIns="36000" rIns="36000" bIns="36000" rtlCol="0">
            <a:spAutoFit/>
          </a:bodyPr>
          <a:lstStyle/>
          <a:p>
            <a:pPr marL="182563" indent="-182563">
              <a:spcBef>
                <a:spcPts val="528"/>
              </a:spcBef>
              <a:buSzPct val="100000"/>
              <a:buFont typeface="Verdana"/>
              <a:buChar char="•"/>
            </a:pPr>
            <a:r>
              <a:rPr lang="en-US" sz="900" dirty="0" smtClean="0"/>
              <a:t>E-Commerce for Multi Brand Luxury Fashion and Furniture Designers</a:t>
            </a:r>
          </a:p>
          <a:p>
            <a:pPr marL="182563" indent="-182563">
              <a:spcBef>
                <a:spcPts val="528"/>
              </a:spcBef>
              <a:buSzPct val="100000"/>
              <a:buFont typeface="Verdana"/>
              <a:buChar char="•"/>
            </a:pPr>
            <a:endParaRPr lang="en-US" sz="800" dirty="0" smtClean="0"/>
          </a:p>
          <a:p>
            <a:pPr marL="182563" indent="-182563">
              <a:spcBef>
                <a:spcPts val="528"/>
              </a:spcBef>
              <a:buSzPct val="100000"/>
              <a:buFont typeface="Verdana"/>
              <a:buChar char="•"/>
            </a:pPr>
            <a:r>
              <a:rPr lang="en-US" sz="900" dirty="0" smtClean="0"/>
              <a:t>Powerful Search abilities, News letters</a:t>
            </a:r>
          </a:p>
          <a:p>
            <a:pPr marL="182563" indent="-182563">
              <a:spcBef>
                <a:spcPts val="528"/>
              </a:spcBef>
              <a:buSzPct val="100000"/>
              <a:buFont typeface="Verdana"/>
              <a:buChar char="•"/>
            </a:pPr>
            <a:endParaRPr lang="en-US" sz="900" dirty="0" smtClean="0"/>
          </a:p>
          <a:p>
            <a:pPr marL="182563" indent="-182563">
              <a:spcBef>
                <a:spcPts val="528"/>
              </a:spcBef>
              <a:buSzPct val="100000"/>
              <a:buFont typeface="Verdana"/>
              <a:buChar char="•"/>
            </a:pPr>
            <a:r>
              <a:rPr lang="en-US" sz="900" dirty="0" smtClean="0"/>
              <a:t>Just requires one non technical person to manage the entire site; including content, catalogue, orders; thanks to our  simple to use proprietary  technology</a:t>
            </a:r>
          </a:p>
          <a:p>
            <a:pPr marL="182563" indent="-182563">
              <a:spcBef>
                <a:spcPts val="528"/>
              </a:spcBef>
              <a:buSzPct val="100000"/>
              <a:buFont typeface="Verdana"/>
              <a:buChar char="•"/>
            </a:pPr>
            <a:endParaRPr lang="en-US" sz="800" dirty="0" smtClean="0"/>
          </a:p>
          <a:p>
            <a:pPr marL="182563" indent="-182563">
              <a:spcBef>
                <a:spcPts val="528"/>
              </a:spcBef>
              <a:buSzPct val="100000"/>
              <a:buFont typeface="Verdana"/>
              <a:buChar char="•"/>
            </a:pPr>
            <a:r>
              <a:rPr lang="en-US" sz="900" dirty="0" smtClean="0"/>
              <a:t>Ability to create &amp; execute online Spot marketing Campaigns within hours</a:t>
            </a:r>
          </a:p>
          <a:p>
            <a:pPr marL="182563" indent="-182563">
              <a:spcBef>
                <a:spcPts val="528"/>
              </a:spcBef>
              <a:buSzPct val="100000"/>
              <a:buFont typeface="Verdana"/>
              <a:buChar char="•"/>
            </a:pPr>
            <a:endParaRPr lang="en-US" sz="800" dirty="0" smtClean="0"/>
          </a:p>
          <a:p>
            <a:pPr marL="182563" indent="-182563">
              <a:spcBef>
                <a:spcPts val="528"/>
              </a:spcBef>
              <a:buSzPct val="100000"/>
              <a:buFont typeface="Verdana"/>
              <a:buChar char="•"/>
            </a:pPr>
            <a:r>
              <a:rPr lang="en-US" sz="900" dirty="0" smtClean="0"/>
              <a:t>Ability to change complex </a:t>
            </a:r>
            <a:r>
              <a:rPr lang="en-US" sz="900" dirty="0" smtClean="0">
                <a:solidFill>
                  <a:srgbClr val="0070C0"/>
                </a:solidFill>
              </a:rPr>
              <a:t>Shipping policies</a:t>
            </a:r>
            <a:r>
              <a:rPr lang="en-US" sz="900" dirty="0" smtClean="0"/>
              <a:t>, </a:t>
            </a:r>
            <a:r>
              <a:rPr lang="en-US" sz="900" dirty="0" smtClean="0">
                <a:solidFill>
                  <a:srgbClr val="00B050"/>
                </a:solidFill>
              </a:rPr>
              <a:t>Discount policies</a:t>
            </a:r>
            <a:r>
              <a:rPr lang="en-US" sz="900" dirty="0" smtClean="0"/>
              <a:t>, </a:t>
            </a:r>
            <a:r>
              <a:rPr lang="en-US" sz="900" dirty="0" smtClean="0">
                <a:solidFill>
                  <a:srgbClr val="0070C0"/>
                </a:solidFill>
              </a:rPr>
              <a:t>Sale policies, </a:t>
            </a:r>
            <a:r>
              <a:rPr lang="en-US" sz="900" dirty="0" smtClean="0">
                <a:solidFill>
                  <a:srgbClr val="00B050"/>
                </a:solidFill>
              </a:rPr>
              <a:t>Payment Option policies, </a:t>
            </a:r>
            <a:r>
              <a:rPr lang="en-US" sz="900" dirty="0" smtClean="0">
                <a:solidFill>
                  <a:srgbClr val="0070C0"/>
                </a:solidFill>
              </a:rPr>
              <a:t>Tax policies </a:t>
            </a:r>
            <a:r>
              <a:rPr lang="en-US" sz="900" dirty="0" smtClean="0"/>
              <a:t>with confidence</a:t>
            </a:r>
          </a:p>
          <a:p>
            <a:pPr marL="182563" indent="-182563">
              <a:spcBef>
                <a:spcPts val="528"/>
              </a:spcBef>
              <a:buSzPct val="100000"/>
              <a:buFont typeface="Verdana"/>
              <a:buChar char="•"/>
            </a:pPr>
            <a:endParaRPr lang="en-US" sz="800" dirty="0" smtClean="0"/>
          </a:p>
          <a:p>
            <a:pPr marL="182563" indent="-182563">
              <a:spcBef>
                <a:spcPts val="528"/>
              </a:spcBef>
              <a:buSzPct val="100000"/>
              <a:buFont typeface="Verdana"/>
              <a:buChar char="•"/>
            </a:pPr>
            <a:r>
              <a:rPr lang="en-US" sz="900" dirty="0" smtClean="0"/>
              <a:t>Once a feature is tested &amp; delivered , it requires no dependence on a programmer thereby allowing business direct control which helps in reduce TIME &amp; COST to market or change strategies</a:t>
            </a:r>
          </a:p>
          <a:p>
            <a:pPr marL="182563" indent="-182563">
              <a:spcBef>
                <a:spcPts val="528"/>
              </a:spcBef>
              <a:buSzPct val="100000"/>
              <a:buFont typeface="Verdana"/>
              <a:buChar char="•"/>
            </a:pPr>
            <a:endParaRPr lang="en-US" sz="800" dirty="0" smtClean="0"/>
          </a:p>
          <a:p>
            <a:pPr marL="182563" indent="-182563">
              <a:spcBef>
                <a:spcPts val="528"/>
              </a:spcBef>
              <a:buSzPct val="100000"/>
              <a:buFont typeface="Verdana"/>
              <a:buChar char="•"/>
            </a:pPr>
            <a:r>
              <a:rPr lang="en-US" sz="900" dirty="0" smtClean="0"/>
              <a:t>Focus on Automation and less manual interference : </a:t>
            </a:r>
            <a:r>
              <a:rPr lang="en-US" sz="900" dirty="0" smtClean="0">
                <a:solidFill>
                  <a:srgbClr val="0070C0"/>
                </a:solidFill>
              </a:rPr>
              <a:t>CMS</a:t>
            </a:r>
            <a:r>
              <a:rPr lang="en-US" sz="900" dirty="0" smtClean="0"/>
              <a:t>, </a:t>
            </a:r>
            <a:r>
              <a:rPr lang="en-US" sz="900" dirty="0" smtClean="0">
                <a:solidFill>
                  <a:srgbClr val="00B050"/>
                </a:solidFill>
              </a:rPr>
              <a:t>Direct automation</a:t>
            </a:r>
            <a:r>
              <a:rPr lang="en-US" sz="900" dirty="0" smtClean="0"/>
              <a:t>, </a:t>
            </a:r>
            <a:r>
              <a:rPr lang="en-US" sz="900" dirty="0" smtClean="0">
                <a:solidFill>
                  <a:srgbClr val="0070C0"/>
                </a:solidFill>
              </a:rPr>
              <a:t>Catalog System</a:t>
            </a:r>
            <a:r>
              <a:rPr lang="en-US" sz="900" dirty="0" smtClean="0"/>
              <a:t>, </a:t>
            </a:r>
            <a:r>
              <a:rPr lang="en-US" sz="900" dirty="0" smtClean="0">
                <a:solidFill>
                  <a:srgbClr val="00B050"/>
                </a:solidFill>
              </a:rPr>
              <a:t>ETL </a:t>
            </a:r>
            <a:r>
              <a:rPr lang="en-US" sz="900" dirty="0" smtClean="0"/>
              <a:t>and more…</a:t>
            </a:r>
          </a:p>
          <a:p>
            <a:pPr marL="182563" indent="-182563">
              <a:spcBef>
                <a:spcPts val="528"/>
              </a:spcBef>
              <a:buSzPct val="100000"/>
              <a:buFont typeface="Verdana"/>
              <a:buChar char="•"/>
            </a:pPr>
            <a:endParaRPr lang="en-US" sz="900" dirty="0" smtClean="0"/>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25960" y="1461721"/>
            <a:ext cx="7430852" cy="50958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59"/>
          <p:cNvPicPr>
            <a:picLocks noChangeAspect="1" noChangeArrowheads="1"/>
          </p:cNvPicPr>
          <p:nvPr/>
        </p:nvPicPr>
        <p:blipFill>
          <a:blip r:embed="rId6" cstate="print"/>
          <a:srcRect/>
          <a:stretch>
            <a:fillRect/>
          </a:stretch>
        </p:blipFill>
        <p:spPr bwMode="auto">
          <a:xfrm>
            <a:off x="7847012" y="1399993"/>
            <a:ext cx="914400" cy="604157"/>
          </a:xfrm>
          <a:prstGeom prst="rect">
            <a:avLst/>
          </a:prstGeom>
          <a:noFill/>
          <a:ln w="9525">
            <a:noFill/>
            <a:miter lim="800000"/>
            <a:headEnd/>
            <a:tailEnd/>
          </a:ln>
          <a:effectLst/>
        </p:spPr>
      </p:pic>
      <p:cxnSp>
        <p:nvCxnSpPr>
          <p:cNvPr id="8" name="Straight Connector 7"/>
          <p:cNvCxnSpPr/>
          <p:nvPr/>
        </p:nvCxnSpPr>
        <p:spPr>
          <a:xfrm>
            <a:off x="2513012" y="1249362"/>
            <a:ext cx="0" cy="563880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9"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dirty="0" smtClean="0">
                <a:solidFill>
                  <a:srgbClr val="FFFFFF"/>
                </a:solidFill>
              </a:rPr>
              <a:t>4_85</a:t>
            </a:r>
          </a:p>
        </p:txBody>
      </p:sp>
      <p:pic>
        <p:nvPicPr>
          <p:cNvPr id="1026" name="Picture 2"/>
          <p:cNvPicPr>
            <a:picLocks noChangeAspect="1" noChangeArrowheads="1"/>
          </p:cNvPicPr>
          <p:nvPr/>
        </p:nvPicPr>
        <p:blipFill>
          <a:blip r:embed="rId7" cstate="print"/>
          <a:srcRect/>
          <a:stretch>
            <a:fillRect/>
          </a:stretch>
        </p:blipFill>
        <p:spPr bwMode="auto">
          <a:xfrm>
            <a:off x="2589212" y="7223125"/>
            <a:ext cx="5334000" cy="5334000"/>
          </a:xfrm>
          <a:prstGeom prst="rect">
            <a:avLst/>
          </a:prstGeom>
          <a:noFill/>
          <a:ln w="9525">
            <a:noFill/>
            <a:miter lim="800000"/>
            <a:headEnd/>
            <a:tailEnd/>
          </a:ln>
          <a:effectLst>
            <a:outerShdw blurRad="50800" dist="50800" dir="5400000" algn="ctr" rotWithShape="0">
              <a:srgbClr val="000000">
                <a:alpha val="4000"/>
              </a:srgbClr>
            </a:outerShdw>
          </a:effectLst>
        </p:spPr>
      </p:pic>
      <p:pic>
        <p:nvPicPr>
          <p:cNvPr id="1027" name="Picture 3"/>
          <p:cNvPicPr>
            <a:picLocks noChangeAspect="1" noChangeArrowheads="1"/>
          </p:cNvPicPr>
          <p:nvPr/>
        </p:nvPicPr>
        <p:blipFill>
          <a:blip r:embed="rId8" cstate="print"/>
          <a:srcRect/>
          <a:stretch>
            <a:fillRect/>
          </a:stretch>
        </p:blipFill>
        <p:spPr bwMode="auto">
          <a:xfrm>
            <a:off x="5440363" y="7223125"/>
            <a:ext cx="4919662" cy="4351032"/>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2593974" y="9021762"/>
            <a:ext cx="4110038" cy="3889639"/>
          </a:xfrm>
          <a:prstGeom prst="rect">
            <a:avLst/>
          </a:prstGeom>
          <a:noFill/>
          <a:ln w="9525">
            <a:noFill/>
            <a:miter lim="800000"/>
            <a:headEnd/>
            <a:tailEnd/>
          </a:ln>
        </p:spPr>
      </p:pic>
      <p:sp>
        <p:nvSpPr>
          <p:cNvPr id="11" name="TextBox 10"/>
          <p:cNvSpPr txBox="1"/>
          <p:nvPr/>
        </p:nvSpPr>
        <p:spPr>
          <a:xfrm>
            <a:off x="2894012" y="334962"/>
            <a:ext cx="4267200" cy="380480"/>
          </a:xfrm>
          <a:prstGeom prst="rect">
            <a:avLst/>
          </a:prstGeom>
          <a:noFill/>
        </p:spPr>
        <p:txBody>
          <a:bodyPr wrap="square" lIns="36000" tIns="36000" rIns="36000" bIns="36000" rtlCol="0">
            <a:spAutoFit/>
          </a:bodyPr>
          <a:lstStyle/>
          <a:p>
            <a:r>
              <a:rPr lang="en-US" sz="2000" dirty="0" smtClean="0"/>
              <a:t>https://www.lemillindia.com</a:t>
            </a:r>
          </a:p>
        </p:txBody>
      </p:sp>
    </p:spTree>
    <p:extLst>
      <p:ext uri="{BB962C8B-B14F-4D97-AF65-F5344CB8AC3E}">
        <p14:creationId xmlns:p14="http://schemas.microsoft.com/office/powerpoint/2010/main" xmlns="" val="3518020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4400" fill="hold"/>
                                        <p:tgtEl>
                                          <p:spTgt spid="1026"/>
                                        </p:tgtEl>
                                        <p:attrNameLst>
                                          <p:attrName>ppt_x</p:attrName>
                                        </p:attrNameLst>
                                      </p:cBhvr>
                                      <p:tavLst>
                                        <p:tav tm="0">
                                          <p:val>
                                            <p:strVal val="#ppt_x"/>
                                          </p:val>
                                        </p:tav>
                                        <p:tav tm="100000">
                                          <p:val>
                                            <p:strVal val="#ppt_x"/>
                                          </p:val>
                                        </p:tav>
                                      </p:tavLst>
                                    </p:anim>
                                    <p:anim calcmode="lin" valueType="num">
                                      <p:cBhvr additive="base">
                                        <p:cTn id="8" dur="14400" fill="hold"/>
                                        <p:tgtEl>
                                          <p:spTgt spid="102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760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12500" fill="hold"/>
                                        <p:tgtEl>
                                          <p:spTgt spid="1027"/>
                                        </p:tgtEl>
                                        <p:attrNameLst>
                                          <p:attrName>ppt_x</p:attrName>
                                        </p:attrNameLst>
                                      </p:cBhvr>
                                      <p:tavLst>
                                        <p:tav tm="0">
                                          <p:val>
                                            <p:strVal val="#ppt_x"/>
                                          </p:val>
                                        </p:tav>
                                        <p:tav tm="100000">
                                          <p:val>
                                            <p:strVal val="#ppt_x"/>
                                          </p:val>
                                        </p:tav>
                                      </p:tavLst>
                                    </p:anim>
                                    <p:anim calcmode="lin" valueType="num">
                                      <p:cBhvr additive="base">
                                        <p:cTn id="12" dur="12500" fill="hold"/>
                                        <p:tgtEl>
                                          <p:spTgt spid="102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300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15000" fill="hold"/>
                                        <p:tgtEl>
                                          <p:spTgt spid="1028"/>
                                        </p:tgtEl>
                                        <p:attrNameLst>
                                          <p:attrName>ppt_x</p:attrName>
                                        </p:attrNameLst>
                                      </p:cBhvr>
                                      <p:tavLst>
                                        <p:tav tm="0">
                                          <p:val>
                                            <p:strVal val="#ppt_x"/>
                                          </p:val>
                                        </p:tav>
                                        <p:tav tm="100000">
                                          <p:val>
                                            <p:strVal val="#ppt_x"/>
                                          </p:val>
                                        </p:tav>
                                      </p:tavLst>
                                    </p:anim>
                                    <p:anim calcmode="lin" valueType="num">
                                      <p:cBhvr additive="base">
                                        <p:cTn id="16" dur="15000" fill="hold"/>
                                        <p:tgtEl>
                                          <p:spTgt spid="10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18945" y="1249362"/>
            <a:ext cx="7414067" cy="43647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59"/>
          <p:cNvPicPr>
            <a:picLocks noChangeAspect="1" noChangeArrowheads="1"/>
          </p:cNvPicPr>
          <p:nvPr/>
        </p:nvPicPr>
        <p:blipFill>
          <a:blip r:embed="rId4" cstate="print"/>
          <a:srcRect/>
          <a:stretch>
            <a:fillRect/>
          </a:stretch>
        </p:blipFill>
        <p:spPr bwMode="auto">
          <a:xfrm rot="184570">
            <a:off x="4201015" y="2824298"/>
            <a:ext cx="2209800" cy="304658"/>
          </a:xfrm>
          <a:prstGeom prst="rect">
            <a:avLst/>
          </a:prstGeom>
          <a:noFill/>
          <a:ln w="9525">
            <a:noFill/>
            <a:miter lim="800000"/>
            <a:headEnd/>
            <a:tailEnd/>
          </a:ln>
          <a:effectLst/>
        </p:spPr>
      </p:pic>
      <p:cxnSp>
        <p:nvCxnSpPr>
          <p:cNvPr id="8" name="Straight Connector 7"/>
          <p:cNvCxnSpPr/>
          <p:nvPr/>
        </p:nvCxnSpPr>
        <p:spPr>
          <a:xfrm>
            <a:off x="2513012" y="1249362"/>
            <a:ext cx="0" cy="541020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pic>
        <p:nvPicPr>
          <p:cNvPr id="4100" name="Picture 4" descr="Nur Logo">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2021" y="19529"/>
            <a:ext cx="935591" cy="93559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dirty="0" smtClean="0">
                <a:solidFill>
                  <a:srgbClr val="FFFFFF"/>
                </a:solidFill>
              </a:rPr>
              <a:t>4_85</a:t>
            </a:r>
          </a:p>
        </p:txBody>
      </p:sp>
      <p:sp>
        <p:nvSpPr>
          <p:cNvPr id="9" name="TextBox 8"/>
          <p:cNvSpPr txBox="1"/>
          <p:nvPr>
            <p:custDataLst>
              <p:tags r:id="rId1"/>
            </p:custDataLst>
          </p:nvPr>
        </p:nvSpPr>
        <p:spPr>
          <a:xfrm>
            <a:off x="227012" y="1401762"/>
            <a:ext cx="2209800" cy="5404932"/>
          </a:xfrm>
          <a:prstGeom prst="rect">
            <a:avLst/>
          </a:prstGeom>
          <a:noFill/>
        </p:spPr>
        <p:txBody>
          <a:bodyPr vert="horz" wrap="square" lIns="36000" tIns="36000" rIns="36000" bIns="36000" rtlCol="0">
            <a:spAutoFit/>
          </a:bodyPr>
          <a:lstStyle/>
          <a:p>
            <a:pPr marL="182563" indent="-182563">
              <a:spcBef>
                <a:spcPts val="528"/>
              </a:spcBef>
              <a:buSzPct val="100000"/>
              <a:buFont typeface="Verdana"/>
              <a:buChar char="•"/>
            </a:pPr>
            <a:r>
              <a:rPr lang="en-US" sz="900" dirty="0" smtClean="0"/>
              <a:t>E-Commerce for Multi Brand Home Furnishings Export</a:t>
            </a:r>
          </a:p>
          <a:p>
            <a:pPr marL="182563" indent="-182563">
              <a:spcBef>
                <a:spcPts val="528"/>
              </a:spcBef>
              <a:buSzPct val="100000"/>
              <a:buFont typeface="Verdana"/>
              <a:buChar char="•"/>
            </a:pPr>
            <a:endParaRPr lang="en-US" sz="800" dirty="0" smtClean="0"/>
          </a:p>
          <a:p>
            <a:pPr marL="182563" indent="-182563">
              <a:spcBef>
                <a:spcPts val="528"/>
              </a:spcBef>
              <a:buSzPct val="100000"/>
              <a:buFont typeface="Verdana"/>
              <a:buChar char="•"/>
            </a:pPr>
            <a:r>
              <a:rPr lang="en-US" sz="900" dirty="0" smtClean="0"/>
              <a:t>NON-FLASH based Animation on Home Page that allows business user to change pictures within Animation without programming</a:t>
            </a:r>
          </a:p>
          <a:p>
            <a:pPr marL="182563" indent="-182563">
              <a:spcBef>
                <a:spcPts val="528"/>
              </a:spcBef>
              <a:buSzPct val="100000"/>
              <a:buFont typeface="Verdana"/>
              <a:buChar char="•"/>
            </a:pPr>
            <a:endParaRPr lang="en-US" sz="900" dirty="0" smtClean="0"/>
          </a:p>
          <a:p>
            <a:pPr marL="182563" indent="-182563">
              <a:spcBef>
                <a:spcPts val="528"/>
              </a:spcBef>
              <a:buSzPct val="100000"/>
              <a:buFont typeface="Verdana"/>
              <a:buChar char="•"/>
            </a:pPr>
            <a:r>
              <a:rPr lang="en-US" sz="900" dirty="0" smtClean="0"/>
              <a:t>Dynamic &amp; Visually interactive pages</a:t>
            </a:r>
          </a:p>
          <a:p>
            <a:pPr marL="182563" indent="-182563">
              <a:spcBef>
                <a:spcPts val="528"/>
              </a:spcBef>
              <a:buSzPct val="100000"/>
              <a:buFont typeface="Verdana"/>
              <a:buChar char="•"/>
            </a:pPr>
            <a:endParaRPr lang="en-US" sz="900" dirty="0" smtClean="0"/>
          </a:p>
          <a:p>
            <a:pPr marL="182563" indent="-182563">
              <a:spcBef>
                <a:spcPts val="528"/>
              </a:spcBef>
              <a:buSzPct val="100000"/>
              <a:buFont typeface="Verdana"/>
              <a:buChar char="•"/>
            </a:pPr>
            <a:r>
              <a:rPr lang="en-US" sz="900" dirty="0" smtClean="0"/>
              <a:t>Powerful Search abilities customized per category</a:t>
            </a:r>
          </a:p>
          <a:p>
            <a:pPr marL="182563" indent="-182563">
              <a:spcBef>
                <a:spcPts val="528"/>
              </a:spcBef>
              <a:buSzPct val="100000"/>
              <a:buFont typeface="Verdana"/>
              <a:buChar char="•"/>
            </a:pPr>
            <a:endParaRPr lang="en-US" sz="900" dirty="0" smtClean="0"/>
          </a:p>
          <a:p>
            <a:pPr marL="182563" indent="-182563">
              <a:spcBef>
                <a:spcPts val="528"/>
              </a:spcBef>
              <a:buSzPct val="100000"/>
              <a:buFont typeface="Verdana"/>
              <a:buChar char="•"/>
            </a:pPr>
            <a:r>
              <a:rPr lang="en-US" sz="900" dirty="0" smtClean="0"/>
              <a:t>No technical staff required to manage site</a:t>
            </a:r>
          </a:p>
          <a:p>
            <a:pPr marL="182563" indent="-182563">
              <a:spcBef>
                <a:spcPts val="528"/>
              </a:spcBef>
              <a:buSzPct val="100000"/>
              <a:buFont typeface="Verdana"/>
              <a:buChar char="•"/>
            </a:pPr>
            <a:endParaRPr lang="en-US" sz="800" dirty="0" smtClean="0"/>
          </a:p>
          <a:p>
            <a:pPr marL="182563" indent="-182563">
              <a:spcBef>
                <a:spcPts val="528"/>
              </a:spcBef>
              <a:buSzPct val="100000"/>
              <a:buFont typeface="Verdana"/>
              <a:buChar char="•"/>
            </a:pPr>
            <a:r>
              <a:rPr lang="en-US" sz="900" dirty="0" smtClean="0"/>
              <a:t>Drag and compare Visual Shopping Cart (No site in the world has this)</a:t>
            </a:r>
          </a:p>
          <a:p>
            <a:pPr marL="182563" indent="-182563">
              <a:spcBef>
                <a:spcPts val="528"/>
              </a:spcBef>
              <a:buSzPct val="100000"/>
              <a:buFont typeface="Verdana"/>
              <a:buChar char="•"/>
            </a:pPr>
            <a:endParaRPr lang="en-US" sz="800" dirty="0" smtClean="0"/>
          </a:p>
          <a:p>
            <a:pPr marL="182563" indent="-182563">
              <a:spcBef>
                <a:spcPts val="528"/>
              </a:spcBef>
              <a:buSzPct val="100000"/>
              <a:buFont typeface="Verdana"/>
              <a:buChar char="•"/>
            </a:pPr>
            <a:r>
              <a:rPr lang="en-US" sz="900" dirty="0" smtClean="0"/>
              <a:t>Ability to change complex </a:t>
            </a:r>
            <a:r>
              <a:rPr lang="en-US" sz="900" dirty="0" smtClean="0">
                <a:solidFill>
                  <a:srgbClr val="0070C0"/>
                </a:solidFill>
              </a:rPr>
              <a:t>Shipping policies</a:t>
            </a:r>
            <a:r>
              <a:rPr lang="en-US" sz="900" dirty="0" smtClean="0"/>
              <a:t>, </a:t>
            </a:r>
            <a:r>
              <a:rPr lang="en-US" sz="900" dirty="0" smtClean="0">
                <a:solidFill>
                  <a:srgbClr val="00B050"/>
                </a:solidFill>
              </a:rPr>
              <a:t>Discount policies</a:t>
            </a:r>
            <a:r>
              <a:rPr lang="en-US" sz="900" dirty="0" smtClean="0"/>
              <a:t>, </a:t>
            </a:r>
            <a:r>
              <a:rPr lang="en-US" sz="900" dirty="0" smtClean="0">
                <a:solidFill>
                  <a:srgbClr val="0070C0"/>
                </a:solidFill>
              </a:rPr>
              <a:t>Sale policies, </a:t>
            </a:r>
            <a:r>
              <a:rPr lang="en-US" sz="900" dirty="0" smtClean="0">
                <a:solidFill>
                  <a:srgbClr val="00B050"/>
                </a:solidFill>
              </a:rPr>
              <a:t>Payment Option policies, </a:t>
            </a:r>
            <a:r>
              <a:rPr lang="en-US" sz="900" dirty="0" smtClean="0">
                <a:solidFill>
                  <a:srgbClr val="0070C0"/>
                </a:solidFill>
              </a:rPr>
              <a:t>Tax policies </a:t>
            </a:r>
            <a:r>
              <a:rPr lang="en-US" sz="900" dirty="0" smtClean="0"/>
              <a:t>with confidence</a:t>
            </a:r>
          </a:p>
          <a:p>
            <a:pPr marL="182563" indent="-182563">
              <a:spcBef>
                <a:spcPts val="528"/>
              </a:spcBef>
              <a:buSzPct val="100000"/>
              <a:buFont typeface="Verdana"/>
              <a:buChar char="•"/>
            </a:pPr>
            <a:endParaRPr lang="en-US" sz="800" dirty="0" smtClean="0"/>
          </a:p>
          <a:p>
            <a:pPr marL="182563" indent="-182563">
              <a:spcBef>
                <a:spcPts val="528"/>
              </a:spcBef>
              <a:buSzPct val="100000"/>
              <a:buFont typeface="Verdana"/>
              <a:buChar char="•"/>
            </a:pPr>
            <a:r>
              <a:rPr lang="en-US" sz="900" dirty="0" smtClean="0"/>
              <a:t>Focus on Automation and less manual interference : </a:t>
            </a:r>
            <a:r>
              <a:rPr lang="en-US" sz="900" dirty="0" smtClean="0">
                <a:solidFill>
                  <a:srgbClr val="0070C0"/>
                </a:solidFill>
              </a:rPr>
              <a:t>CMS</a:t>
            </a:r>
            <a:r>
              <a:rPr lang="en-US" sz="900" dirty="0" smtClean="0"/>
              <a:t>, </a:t>
            </a:r>
            <a:r>
              <a:rPr lang="en-US" sz="900" dirty="0" smtClean="0">
                <a:solidFill>
                  <a:srgbClr val="00B050"/>
                </a:solidFill>
              </a:rPr>
              <a:t>Direct automation</a:t>
            </a:r>
            <a:r>
              <a:rPr lang="en-US" sz="900" dirty="0" smtClean="0"/>
              <a:t>, </a:t>
            </a:r>
            <a:r>
              <a:rPr lang="en-US" sz="900" dirty="0" smtClean="0">
                <a:solidFill>
                  <a:srgbClr val="0070C0"/>
                </a:solidFill>
              </a:rPr>
              <a:t>Catalog System</a:t>
            </a:r>
            <a:r>
              <a:rPr lang="en-US" sz="900" dirty="0" smtClean="0"/>
              <a:t>, </a:t>
            </a:r>
            <a:r>
              <a:rPr lang="en-US" sz="900" dirty="0" smtClean="0">
                <a:solidFill>
                  <a:srgbClr val="00B050"/>
                </a:solidFill>
              </a:rPr>
              <a:t>ETL </a:t>
            </a:r>
            <a:r>
              <a:rPr lang="en-US" sz="900" dirty="0" smtClean="0"/>
              <a:t>and more…</a:t>
            </a:r>
          </a:p>
          <a:p>
            <a:pPr marL="182563" indent="-182563">
              <a:spcBef>
                <a:spcPts val="528"/>
              </a:spcBef>
              <a:buSzPct val="100000"/>
              <a:buFont typeface="Verdana"/>
              <a:buChar char="•"/>
            </a:pPr>
            <a:endParaRPr lang="en-US" sz="900" dirty="0" smtClean="0"/>
          </a:p>
        </p:txBody>
      </p:sp>
      <p:pic>
        <p:nvPicPr>
          <p:cNvPr id="2050" name="Picture 2"/>
          <p:cNvPicPr>
            <a:picLocks noChangeAspect="1" noChangeArrowheads="1"/>
          </p:cNvPicPr>
          <p:nvPr/>
        </p:nvPicPr>
        <p:blipFill>
          <a:blip r:embed="rId7" cstate="print"/>
          <a:srcRect/>
          <a:stretch>
            <a:fillRect/>
          </a:stretch>
        </p:blipFill>
        <p:spPr bwMode="auto">
          <a:xfrm>
            <a:off x="2665412" y="7223125"/>
            <a:ext cx="5910263" cy="5862261"/>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4262154" y="7175499"/>
            <a:ext cx="6097871" cy="4894263"/>
          </a:xfrm>
          <a:prstGeom prst="rect">
            <a:avLst/>
          </a:prstGeom>
          <a:noFill/>
          <a:ln w="9525">
            <a:noFill/>
            <a:miter lim="800000"/>
            <a:headEnd/>
            <a:tailEnd/>
          </a:ln>
        </p:spPr>
      </p:pic>
      <p:sp>
        <p:nvSpPr>
          <p:cNvPr id="10" name="TextBox 9"/>
          <p:cNvSpPr txBox="1"/>
          <p:nvPr/>
        </p:nvSpPr>
        <p:spPr>
          <a:xfrm>
            <a:off x="2894012" y="334962"/>
            <a:ext cx="4267200" cy="380480"/>
          </a:xfrm>
          <a:prstGeom prst="rect">
            <a:avLst/>
          </a:prstGeom>
          <a:noFill/>
        </p:spPr>
        <p:txBody>
          <a:bodyPr wrap="square" lIns="36000" tIns="36000" rIns="36000" bIns="36000" rtlCol="0">
            <a:spAutoFit/>
          </a:bodyPr>
          <a:lstStyle/>
          <a:p>
            <a:r>
              <a:rPr lang="en-US" sz="2000" dirty="0" smtClean="0"/>
              <a:t>https://www.nurhome.in</a:t>
            </a:r>
          </a:p>
        </p:txBody>
      </p:sp>
    </p:spTree>
    <p:extLst>
      <p:ext uri="{BB962C8B-B14F-4D97-AF65-F5344CB8AC3E}">
        <p14:creationId xmlns:p14="http://schemas.microsoft.com/office/powerpoint/2010/main" xmlns="" val="152143746"/>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8000" fill="hold"/>
                                        <p:tgtEl>
                                          <p:spTgt spid="2050"/>
                                        </p:tgtEl>
                                        <p:attrNameLst>
                                          <p:attrName>ppt_x</p:attrName>
                                        </p:attrNameLst>
                                      </p:cBhvr>
                                      <p:tavLst>
                                        <p:tav tm="0">
                                          <p:val>
                                            <p:strVal val="#ppt_x"/>
                                          </p:val>
                                        </p:tav>
                                        <p:tav tm="100000">
                                          <p:val>
                                            <p:strVal val="#ppt_x"/>
                                          </p:val>
                                        </p:tav>
                                      </p:tavLst>
                                    </p:anim>
                                    <p:anim calcmode="lin" valueType="num">
                                      <p:cBhvr additive="base">
                                        <p:cTn id="8" dur="8000" fill="hold"/>
                                        <p:tgtEl>
                                          <p:spTgt spid="20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430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7400" fill="hold"/>
                                        <p:tgtEl>
                                          <p:spTgt spid="2051"/>
                                        </p:tgtEl>
                                        <p:attrNameLst>
                                          <p:attrName>ppt_x</p:attrName>
                                        </p:attrNameLst>
                                      </p:cBhvr>
                                      <p:tavLst>
                                        <p:tav tm="0">
                                          <p:val>
                                            <p:strVal val="#ppt_x"/>
                                          </p:val>
                                        </p:tav>
                                        <p:tav tm="100000">
                                          <p:val>
                                            <p:strVal val="#ppt_x"/>
                                          </p:val>
                                        </p:tav>
                                      </p:tavLst>
                                    </p:anim>
                                    <p:anim calcmode="lin" valueType="num">
                                      <p:cBhvr additive="base">
                                        <p:cTn id="12" dur="7400" fill="hold"/>
                                        <p:tgtEl>
                                          <p:spTgt spid="20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513012" y="1249362"/>
            <a:ext cx="0" cy="541020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5"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dirty="0" smtClean="0">
                <a:solidFill>
                  <a:srgbClr val="FFFFFF"/>
                </a:solidFill>
              </a:rPr>
              <a:t>4_85</a:t>
            </a:r>
          </a:p>
        </p:txBody>
      </p:sp>
      <p:sp>
        <p:nvSpPr>
          <p:cNvPr id="9" name="TextBox 8"/>
          <p:cNvSpPr txBox="1"/>
          <p:nvPr>
            <p:custDataLst>
              <p:tags r:id="rId1"/>
            </p:custDataLst>
          </p:nvPr>
        </p:nvSpPr>
        <p:spPr>
          <a:xfrm>
            <a:off x="227012" y="1401762"/>
            <a:ext cx="2209800" cy="3111997"/>
          </a:xfrm>
          <a:prstGeom prst="rect">
            <a:avLst/>
          </a:prstGeom>
          <a:noFill/>
        </p:spPr>
        <p:txBody>
          <a:bodyPr vert="horz" wrap="square" lIns="36000" tIns="36000" rIns="36000" bIns="36000" rtlCol="0">
            <a:spAutoFit/>
          </a:bodyPr>
          <a:lstStyle/>
          <a:p>
            <a:pPr marL="182563" indent="-182563">
              <a:spcBef>
                <a:spcPts val="528"/>
              </a:spcBef>
              <a:buSzPct val="100000"/>
              <a:buFont typeface="Verdana"/>
              <a:buChar char="•"/>
            </a:pPr>
            <a:r>
              <a:rPr lang="en-US" sz="900" dirty="0" smtClean="0"/>
              <a:t>E-Commerce for lower budget</a:t>
            </a:r>
          </a:p>
          <a:p>
            <a:pPr marL="182563" indent="-182563">
              <a:spcBef>
                <a:spcPts val="528"/>
              </a:spcBef>
              <a:buSzPct val="100000"/>
              <a:buFont typeface="Verdana"/>
              <a:buChar char="•"/>
            </a:pPr>
            <a:endParaRPr lang="en-US" sz="800" dirty="0" smtClean="0"/>
          </a:p>
          <a:p>
            <a:pPr marL="182563" indent="-182563">
              <a:spcBef>
                <a:spcPts val="528"/>
              </a:spcBef>
              <a:buSzPct val="100000"/>
              <a:buFont typeface="Verdana"/>
              <a:buChar char="•"/>
            </a:pPr>
            <a:r>
              <a:rPr lang="en-US" sz="900" dirty="0" smtClean="0"/>
              <a:t>Aimed purely for SALE and quick user experience</a:t>
            </a:r>
          </a:p>
          <a:p>
            <a:pPr marL="182563" indent="-182563">
              <a:spcBef>
                <a:spcPts val="528"/>
              </a:spcBef>
              <a:buSzPct val="100000"/>
              <a:buFont typeface="Verdana"/>
              <a:buChar char="•"/>
            </a:pPr>
            <a:endParaRPr lang="en-US" sz="900" dirty="0" smtClean="0"/>
          </a:p>
          <a:p>
            <a:pPr marL="182563" indent="-182563">
              <a:spcBef>
                <a:spcPts val="528"/>
              </a:spcBef>
              <a:buSzPct val="100000"/>
              <a:buFont typeface="Verdana"/>
              <a:buChar char="•"/>
            </a:pPr>
            <a:r>
              <a:rPr lang="en-US" sz="900" dirty="0" smtClean="0"/>
              <a:t>Design and User Experience was done by us end to end</a:t>
            </a:r>
          </a:p>
          <a:p>
            <a:pPr marL="182563" indent="-182563">
              <a:spcBef>
                <a:spcPts val="528"/>
              </a:spcBef>
              <a:buSzPct val="100000"/>
              <a:buFont typeface="Verdana"/>
              <a:buChar char="•"/>
            </a:pPr>
            <a:endParaRPr lang="en-US" sz="900" dirty="0" smtClean="0"/>
          </a:p>
          <a:p>
            <a:pPr marL="182563" indent="-182563">
              <a:spcBef>
                <a:spcPts val="528"/>
              </a:spcBef>
              <a:buSzPct val="100000"/>
              <a:buFont typeface="Verdana"/>
              <a:buChar char="•"/>
            </a:pPr>
            <a:r>
              <a:rPr lang="en-US" sz="900" dirty="0" smtClean="0"/>
              <a:t>No technical staff required to manage site. Site is run by 1 person who is also handing the business</a:t>
            </a:r>
          </a:p>
          <a:p>
            <a:pPr marL="182563" indent="-182563">
              <a:spcBef>
                <a:spcPts val="528"/>
              </a:spcBef>
              <a:buSzPct val="100000"/>
              <a:buFont typeface="Verdana"/>
              <a:buChar char="•"/>
            </a:pPr>
            <a:endParaRPr lang="en-US" sz="800" dirty="0" smtClean="0"/>
          </a:p>
          <a:p>
            <a:pPr marL="182563" indent="-182563">
              <a:spcBef>
                <a:spcPts val="528"/>
              </a:spcBef>
              <a:buSzPct val="100000"/>
              <a:buFont typeface="Verdana"/>
              <a:buChar char="•"/>
            </a:pPr>
            <a:r>
              <a:rPr lang="en-US" sz="900" dirty="0" smtClean="0"/>
              <a:t>Focus on Automation and less manual interference : </a:t>
            </a:r>
            <a:r>
              <a:rPr lang="en-US" sz="900" dirty="0" smtClean="0">
                <a:solidFill>
                  <a:srgbClr val="0070C0"/>
                </a:solidFill>
              </a:rPr>
              <a:t>CMS</a:t>
            </a:r>
            <a:r>
              <a:rPr lang="en-US" sz="900" dirty="0" smtClean="0"/>
              <a:t>, </a:t>
            </a:r>
            <a:r>
              <a:rPr lang="en-US" sz="900" dirty="0" smtClean="0">
                <a:solidFill>
                  <a:srgbClr val="00B050"/>
                </a:solidFill>
              </a:rPr>
              <a:t>Direct automation</a:t>
            </a:r>
            <a:r>
              <a:rPr lang="en-US" sz="900" dirty="0" smtClean="0"/>
              <a:t>, </a:t>
            </a:r>
            <a:r>
              <a:rPr lang="en-US" sz="900" dirty="0" smtClean="0">
                <a:solidFill>
                  <a:srgbClr val="0070C0"/>
                </a:solidFill>
              </a:rPr>
              <a:t>Catalog System</a:t>
            </a:r>
            <a:r>
              <a:rPr lang="en-US" sz="900" dirty="0" smtClean="0"/>
              <a:t>, </a:t>
            </a:r>
            <a:r>
              <a:rPr lang="en-US" sz="900" dirty="0" smtClean="0">
                <a:solidFill>
                  <a:srgbClr val="00B050"/>
                </a:solidFill>
              </a:rPr>
              <a:t>ETL </a:t>
            </a:r>
            <a:r>
              <a:rPr lang="en-US" sz="900" dirty="0" smtClean="0"/>
              <a:t>and more…</a:t>
            </a:r>
          </a:p>
          <a:p>
            <a:pPr marL="182563" indent="-182563">
              <a:spcBef>
                <a:spcPts val="528"/>
              </a:spcBef>
              <a:buSzPct val="100000"/>
              <a:buFont typeface="Verdana"/>
              <a:buChar char="•"/>
            </a:pPr>
            <a:endParaRPr lang="en-US" sz="900" dirty="0" smtClean="0"/>
          </a:p>
        </p:txBody>
      </p:sp>
      <p:pic>
        <p:nvPicPr>
          <p:cNvPr id="1027" name="Picture 3" descr="D:\My\Career\resources\img\screenshots\Designer Juttis from NeedleDust India 4.png"/>
          <p:cNvPicPr>
            <a:picLocks noChangeAspect="1" noChangeArrowheads="1"/>
          </p:cNvPicPr>
          <p:nvPr/>
        </p:nvPicPr>
        <p:blipFill>
          <a:blip r:embed="rId4" cstate="print"/>
          <a:srcRect/>
          <a:stretch>
            <a:fillRect/>
          </a:stretch>
        </p:blipFill>
        <p:spPr bwMode="auto">
          <a:xfrm>
            <a:off x="2513012" y="1020762"/>
            <a:ext cx="7578098" cy="5842001"/>
          </a:xfrm>
          <a:prstGeom prst="rect">
            <a:avLst/>
          </a:prstGeom>
          <a:noFill/>
        </p:spPr>
      </p:pic>
      <p:pic>
        <p:nvPicPr>
          <p:cNvPr id="1028" name="Picture 4" descr="D:\My\Career\resources\img\screenshots\Designer Juttis from NeedleDust India.png"/>
          <p:cNvPicPr>
            <a:picLocks noChangeAspect="1" noChangeArrowheads="1"/>
          </p:cNvPicPr>
          <p:nvPr/>
        </p:nvPicPr>
        <p:blipFill>
          <a:blip r:embed="rId5" cstate="print"/>
          <a:srcRect/>
          <a:stretch>
            <a:fillRect/>
          </a:stretch>
        </p:blipFill>
        <p:spPr bwMode="auto">
          <a:xfrm>
            <a:off x="2436812" y="1096962"/>
            <a:ext cx="8763000" cy="5848876"/>
          </a:xfrm>
          <a:prstGeom prst="rect">
            <a:avLst/>
          </a:prstGeom>
          <a:noFill/>
        </p:spPr>
      </p:pic>
      <p:pic>
        <p:nvPicPr>
          <p:cNvPr id="1029" name="Picture 5" descr="D:\MyWork\NeedleDust\html\img\logo_hold.png"/>
          <p:cNvPicPr>
            <a:picLocks noChangeAspect="1" noChangeArrowheads="1"/>
          </p:cNvPicPr>
          <p:nvPr/>
        </p:nvPicPr>
        <p:blipFill>
          <a:blip r:embed="rId6" cstate="print"/>
          <a:srcRect/>
          <a:stretch>
            <a:fillRect/>
          </a:stretch>
        </p:blipFill>
        <p:spPr bwMode="auto">
          <a:xfrm>
            <a:off x="76201" y="37069"/>
            <a:ext cx="1674811" cy="831293"/>
          </a:xfrm>
          <a:prstGeom prst="rect">
            <a:avLst/>
          </a:prstGeom>
          <a:noFill/>
        </p:spPr>
      </p:pic>
      <p:sp>
        <p:nvSpPr>
          <p:cNvPr id="14" name="TextBox 13"/>
          <p:cNvSpPr txBox="1"/>
          <p:nvPr/>
        </p:nvSpPr>
        <p:spPr>
          <a:xfrm>
            <a:off x="2894012" y="334962"/>
            <a:ext cx="4267200" cy="380480"/>
          </a:xfrm>
          <a:prstGeom prst="rect">
            <a:avLst/>
          </a:prstGeom>
          <a:noFill/>
        </p:spPr>
        <p:txBody>
          <a:bodyPr wrap="square" lIns="36000" tIns="36000" rIns="36000" bIns="36000" rtlCol="0">
            <a:spAutoFit/>
          </a:bodyPr>
          <a:lstStyle/>
          <a:p>
            <a:r>
              <a:rPr lang="en-US" sz="2000" dirty="0" smtClean="0"/>
              <a:t>http://www.needledust.com</a:t>
            </a:r>
          </a:p>
        </p:txBody>
      </p:sp>
    </p:spTree>
    <p:extLst>
      <p:ext uri="{BB962C8B-B14F-4D97-AF65-F5344CB8AC3E}">
        <p14:creationId xmlns:p14="http://schemas.microsoft.com/office/powerpoint/2010/main" xmlns="" val="152143746"/>
      </p:ext>
    </p:extLst>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4900" fill="hold"/>
                                        <p:tgtEl>
                                          <p:spTgt spid="1028"/>
                                        </p:tgtEl>
                                        <p:attrNameLst>
                                          <p:attrName>ppt_x</p:attrName>
                                        </p:attrNameLst>
                                      </p:cBhvr>
                                      <p:tavLst>
                                        <p:tav tm="0">
                                          <p:val>
                                            <p:strVal val="#ppt_x"/>
                                          </p:val>
                                        </p:tav>
                                        <p:tav tm="100000">
                                          <p:val>
                                            <p:strVal val="#ppt_x"/>
                                          </p:val>
                                        </p:tav>
                                      </p:tavLst>
                                    </p:anim>
                                    <p:anim calcmode="lin" valueType="num">
                                      <p:cBhvr additive="base">
                                        <p:cTn id="8" dur="49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FFICE" val="New Delhi"/>
  <p:tag name="NP_IDX" val="26"/>
</p:tagLst>
</file>

<file path=ppt/tags/tag10.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307461495"/>
</p:tagLst>
</file>

<file path=ppt/tags/tag11.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307461495"/>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3.xml><?xml version="1.0" encoding="utf-8"?>
<p:tagLst xmlns:a="http://schemas.openxmlformats.org/drawingml/2006/main" xmlns:r="http://schemas.openxmlformats.org/officeDocument/2006/relationships" xmlns:p="http://schemas.openxmlformats.org/presentationml/2006/main">
  <p:tag name="STYLE" val="VCT_Marker"/>
  <p:tag name="DATE" val="2/17/2012 11:08:10 AM"/>
  <p:tag name="VCT-TEMPLATE" val="Bain A4.potx"/>
  <p:tag name="VCTMASTER" val="Bain A4"/>
  <p:tag name="VCTORDER" val="1"/>
</p:tagLst>
</file>

<file path=ppt/tags/tag4.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640501856"/>
</p:tagLst>
</file>

<file path=ppt/tags/tag5.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307461495"/>
</p:tagLst>
</file>

<file path=ppt/tags/tag6.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307461495"/>
</p:tagLst>
</file>

<file path=ppt/tags/tag7.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307461495"/>
</p:tagLst>
</file>

<file path=ppt/tags/tag8.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307461495"/>
</p:tagLst>
</file>

<file path=ppt/tags/tag9.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307461495"/>
</p:tagLst>
</file>

<file path=ppt/theme/theme1.xml><?xml version="1.0" encoding="utf-8"?>
<a:theme xmlns:a="http://schemas.openxmlformats.org/drawingml/2006/main" name="1 - Bain A4">
  <a:themeElements>
    <a:clrScheme name="bain_latest">
      <a:dk1>
        <a:sysClr val="windowText" lastClr="000000"/>
      </a:dk1>
      <a:lt1>
        <a:srgbClr val="DDDDDD"/>
      </a:lt1>
      <a:dk2>
        <a:srgbClr val="FFFFFF"/>
      </a:dk2>
      <a:lt2>
        <a:srgbClr val="FFFFFF"/>
      </a:lt2>
      <a:accent1>
        <a:srgbClr val="DDDDDD"/>
      </a:accent1>
      <a:accent2>
        <a:srgbClr val="FFFFFF"/>
      </a:accent2>
      <a:accent3>
        <a:srgbClr val="CC0000"/>
      </a:accent3>
      <a:accent4>
        <a:srgbClr val="B2B2B2"/>
      </a:accent4>
      <a:accent5>
        <a:srgbClr val="777777"/>
      </a:accent5>
      <a:accent6>
        <a:srgbClr val="333333"/>
      </a:accent6>
      <a:hlink>
        <a:srgbClr val="000000"/>
      </a:hlink>
      <a:folHlink>
        <a:srgbClr val="CC0000"/>
      </a:folHlink>
    </a:clrScheme>
    <a:fontScheme name="1 - Letter CFR Re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19050">
          <a:noFill/>
        </a:ln>
      </a:spPr>
      <a:bodyPr lIns="0" tIns="0" rIns="0" bIns="0" rtlCol="0" anchor="ctr"/>
      <a:lstStyle>
        <a:defPPr algn="ctr">
          <a:defRPr sz="2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8080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 Bain A4</Template>
  <TotalTime>842</TotalTime>
  <Words>1465</Words>
  <Application>Microsoft Office PowerPoint</Application>
  <PresentationFormat>Custom</PresentationFormat>
  <Paragraphs>194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1 - Bain A4</vt:lpstr>
      <vt:lpstr>NeuroSystems Technologies Pvt. Ltd. Experts in e-commerce, web development and web graphics</vt:lpstr>
      <vt:lpstr>Why NeuroSystems for E-Commerce</vt:lpstr>
      <vt:lpstr>Why NeuroSystems for E-Commerce</vt:lpstr>
      <vt:lpstr>Why NeuroSystems (Work Ethics)</vt:lpstr>
      <vt:lpstr>Full suite of products &amp; services</vt:lpstr>
      <vt:lpstr>About NeuroSystems</vt:lpstr>
      <vt:lpstr>Slide 7</vt:lpstr>
      <vt:lpstr>Slide 8</vt:lpstr>
      <vt:lpstr>Slide 9</vt:lpstr>
      <vt:lpstr>Slide 10</vt:lpstr>
      <vt:lpstr>Slide 11</vt:lpstr>
      <vt:lpstr>Slide 12</vt:lpstr>
      <vt:lpstr>… and more</vt:lpstr>
      <vt:lpstr>Website links</vt:lpstr>
    </vt:vector>
  </TitlesOfParts>
  <Company>NeuroSystems technologies Pvt.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Magento vs Proprietary platform ‘Slutty’</dc:title>
  <dc:creator>Arjun Dhar</dc:creator>
  <dc:description>Blank.potx Letter, Apr 4/12 by TJN</dc:description>
  <cp:lastModifiedBy>Arjun Dhar</cp:lastModifiedBy>
  <cp:revision>352</cp:revision>
  <dcterms:created xsi:type="dcterms:W3CDTF">2013-12-27T04:41:40Z</dcterms:created>
  <dcterms:modified xsi:type="dcterms:W3CDTF">2015-02-27T13:14:49Z</dcterms:modified>
</cp:coreProperties>
</file>